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69" r:id="rId2"/>
    <p:sldId id="270" r:id="rId3"/>
    <p:sldId id="271" r:id="rId4"/>
    <p:sldId id="272" r:id="rId5"/>
    <p:sldId id="273" r:id="rId6"/>
    <p:sldId id="274"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23" d="100"/>
          <a:sy n="123" d="100"/>
        </p:scale>
        <p:origin x="-2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8E985-1C39-4FF7-89DE-8F3DC547C7D5}" type="datetimeFigureOut">
              <a:rPr lang="es-ES" smtClean="0"/>
              <a:pPr/>
              <a:t>27/05/2014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1EFAD-D222-455D-BE48-D5C9272CDE8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B91EFAD-D222-455D-BE48-D5C9272CDE80}" type="slidenum">
              <a:rPr lang="es-ES" smtClean="0"/>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9772093-1F9E-4EE4-8999-36EA4D5CC5DC}" type="slidenum">
              <a:rPr lang="es-ES" smtClean="0"/>
              <a:pPr/>
              <a:t>‹Nº›</a:t>
            </a:fld>
            <a:endParaRPr lang="es-ES" dirty="0"/>
          </a:p>
        </p:txBody>
      </p:sp>
    </p:spTree>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07CB41A-7705-4790-AEE2-FF152121A6AC}" type="datetimeFigureOut">
              <a:rPr lang="es-ES" smtClean="0"/>
              <a:pPr/>
              <a:t>27/05/2014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F9772093-1F9E-4EE4-8999-36EA4D5CC5DC}"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7CB41A-7705-4790-AEE2-FF152121A6AC}" type="datetimeFigureOut">
              <a:rPr lang="es-ES" smtClean="0"/>
              <a:pPr/>
              <a:t>27/05/2014</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772093-1F9E-4EE4-8999-36EA4D5CC5DC}"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heel spokes="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439028"/>
          </a:xfrm>
        </p:spPr>
        <p:txBody>
          <a:bodyPr>
            <a:normAutofit/>
          </a:bodyPr>
          <a:lstStyle/>
          <a:p>
            <a:pPr algn="ctr"/>
            <a:r>
              <a:rPr lang="es-ES" sz="7200" b="1" i="1" dirty="0" smtClean="0">
                <a:latin typeface="Arial" pitchFamily="34" charset="0"/>
                <a:cs typeface="Arial" pitchFamily="34" charset="0"/>
              </a:rPr>
              <a:t>PREGUNTAS</a:t>
            </a:r>
            <a:endParaRPr lang="es-ES" sz="7200" b="1" i="1" dirty="0">
              <a:latin typeface="Arial" pitchFamily="34" charset="0"/>
              <a:cs typeface="Arial" pitchFamily="34" charset="0"/>
            </a:endParaRPr>
          </a:p>
        </p:txBody>
      </p:sp>
      <p:pic>
        <p:nvPicPr>
          <p:cNvPr id="4" name="3 Marcador de contenido" descr="3351788.jpg"/>
          <p:cNvPicPr>
            <a:picLocks noGrp="1" noChangeAspect="1"/>
          </p:cNvPicPr>
          <p:nvPr>
            <p:ph idx="1"/>
          </p:nvPr>
        </p:nvPicPr>
        <p:blipFill>
          <a:blip r:embed="rId2"/>
          <a:stretch>
            <a:fillRect/>
          </a:stretch>
        </p:blipFill>
        <p:spPr>
          <a:xfrm>
            <a:off x="2285984" y="2786058"/>
            <a:ext cx="4762500" cy="35718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28596" y="500042"/>
            <a:ext cx="4143404" cy="5929354"/>
          </a:xfrm>
        </p:spPr>
        <p:txBody>
          <a:bodyPr>
            <a:normAutofit fontScale="90000"/>
          </a:bodyPr>
          <a:lstStyle/>
          <a:p>
            <a:pPr marL="514350" indent="-514350" algn="l"/>
            <a:r>
              <a:rPr lang="es-ES" sz="2800" b="1" dirty="0" smtClean="0"/>
              <a:t/>
            </a:r>
            <a:br>
              <a:rPr lang="es-ES" sz="2800" b="1" dirty="0" smtClean="0"/>
            </a:br>
            <a:r>
              <a:rPr lang="es-ES" sz="3100" b="1" dirty="0" smtClean="0">
                <a:solidFill>
                  <a:schemeClr val="tx1"/>
                </a:solidFill>
                <a:latin typeface="Arial" pitchFamily="34" charset="0"/>
                <a:cs typeface="Arial" pitchFamily="34" charset="0"/>
              </a:rPr>
              <a:t>1. La fecundación se produce generalmente en:</a:t>
            </a:r>
            <a:r>
              <a:rPr lang="es-ES" sz="3100" b="1" dirty="0" smtClean="0">
                <a:latin typeface="Arial" pitchFamily="34" charset="0"/>
                <a:cs typeface="Arial" pitchFamily="34" charset="0"/>
              </a:rPr>
              <a:t/>
            </a:r>
            <a:br>
              <a:rPr lang="es-ES" sz="3100" b="1" dirty="0" smtClean="0">
                <a:latin typeface="Arial" pitchFamily="34" charset="0"/>
                <a:cs typeface="Arial" pitchFamily="34" charset="0"/>
              </a:rPr>
            </a:br>
            <a:r>
              <a:rPr lang="es-ES" sz="3100" b="1" dirty="0" smtClean="0">
                <a:latin typeface="Arial" pitchFamily="34" charset="0"/>
                <a:cs typeface="Arial" pitchFamily="34" charset="0"/>
              </a:rPr>
              <a:t/>
            </a:r>
            <a:br>
              <a:rPr lang="es-ES" sz="3100" b="1" dirty="0" smtClean="0">
                <a:latin typeface="Arial" pitchFamily="34" charset="0"/>
                <a:cs typeface="Arial" pitchFamily="34" charset="0"/>
              </a:rPr>
            </a:br>
            <a:r>
              <a:rPr lang="es-ES" sz="3100" b="1" dirty="0" smtClean="0">
                <a:solidFill>
                  <a:schemeClr val="tx1"/>
                </a:solidFill>
                <a:latin typeface="Arial" pitchFamily="34" charset="0"/>
                <a:cs typeface="Arial" pitchFamily="34" charset="0"/>
              </a:rPr>
              <a:t>A. </a:t>
            </a:r>
            <a:r>
              <a:rPr lang="es-ES" sz="3100" dirty="0" smtClean="0">
                <a:solidFill>
                  <a:schemeClr val="tx1"/>
                </a:solidFill>
                <a:latin typeface="Arial" pitchFamily="34" charset="0"/>
                <a:cs typeface="Arial" pitchFamily="34" charset="0"/>
              </a:rPr>
              <a:t>Las Trompas de Falopio.</a:t>
            </a:r>
            <a:br>
              <a:rPr lang="es-ES" sz="3100" dirty="0" smtClean="0">
                <a:solidFill>
                  <a:schemeClr val="tx1"/>
                </a:solidFill>
                <a:latin typeface="Arial" pitchFamily="34" charset="0"/>
                <a:cs typeface="Arial" pitchFamily="34" charset="0"/>
              </a:rPr>
            </a:br>
            <a:r>
              <a:rPr lang="es-ES" sz="3100" dirty="0" smtClean="0">
                <a:solidFill>
                  <a:schemeClr val="tx1"/>
                </a:solidFill>
                <a:latin typeface="Arial" pitchFamily="34" charset="0"/>
                <a:cs typeface="Arial" pitchFamily="34" charset="0"/>
              </a:rPr>
              <a:t/>
            </a:r>
            <a:br>
              <a:rPr lang="es-ES" sz="3100" dirty="0" smtClean="0">
                <a:solidFill>
                  <a:schemeClr val="tx1"/>
                </a:solidFill>
                <a:latin typeface="Arial" pitchFamily="34" charset="0"/>
                <a:cs typeface="Arial" pitchFamily="34" charset="0"/>
              </a:rPr>
            </a:br>
            <a:r>
              <a:rPr lang="es-ES" sz="3100" b="1" dirty="0" smtClean="0">
                <a:solidFill>
                  <a:schemeClr val="tx1"/>
                </a:solidFill>
                <a:latin typeface="Arial" pitchFamily="34" charset="0"/>
                <a:cs typeface="Arial" pitchFamily="34" charset="0"/>
              </a:rPr>
              <a:t>B. </a:t>
            </a:r>
            <a:r>
              <a:rPr lang="es-ES" sz="3100" dirty="0" smtClean="0">
                <a:solidFill>
                  <a:schemeClr val="tx1"/>
                </a:solidFill>
                <a:latin typeface="Arial" pitchFamily="34" charset="0"/>
                <a:cs typeface="Arial" pitchFamily="34" charset="0"/>
              </a:rPr>
              <a:t>El ovario.</a:t>
            </a:r>
            <a:br>
              <a:rPr lang="es-ES" sz="3100" dirty="0" smtClean="0">
                <a:solidFill>
                  <a:schemeClr val="tx1"/>
                </a:solidFill>
                <a:latin typeface="Arial" pitchFamily="34" charset="0"/>
                <a:cs typeface="Arial" pitchFamily="34" charset="0"/>
              </a:rPr>
            </a:br>
            <a:r>
              <a:rPr lang="es-ES" sz="3100" dirty="0" smtClean="0">
                <a:solidFill>
                  <a:schemeClr val="tx1"/>
                </a:solidFill>
                <a:latin typeface="Arial" pitchFamily="34" charset="0"/>
                <a:cs typeface="Arial" pitchFamily="34" charset="0"/>
              </a:rPr>
              <a:t/>
            </a:r>
            <a:br>
              <a:rPr lang="es-ES" sz="3100" dirty="0" smtClean="0">
                <a:solidFill>
                  <a:schemeClr val="tx1"/>
                </a:solidFill>
                <a:latin typeface="Arial" pitchFamily="34" charset="0"/>
                <a:cs typeface="Arial" pitchFamily="34" charset="0"/>
              </a:rPr>
            </a:br>
            <a:r>
              <a:rPr lang="es-ES" sz="3100" b="1" dirty="0" smtClean="0">
                <a:solidFill>
                  <a:schemeClr val="tx1"/>
                </a:solidFill>
                <a:latin typeface="Arial" pitchFamily="34" charset="0"/>
                <a:cs typeface="Arial" pitchFamily="34" charset="0"/>
              </a:rPr>
              <a:t>C. </a:t>
            </a:r>
            <a:r>
              <a:rPr lang="es-ES" sz="3100" dirty="0" smtClean="0">
                <a:solidFill>
                  <a:schemeClr val="tx1"/>
                </a:solidFill>
                <a:latin typeface="Arial" pitchFamily="34" charset="0"/>
                <a:cs typeface="Arial" pitchFamily="34" charset="0"/>
              </a:rPr>
              <a:t>La vagina.</a:t>
            </a:r>
            <a:br>
              <a:rPr lang="es-ES" sz="3100" dirty="0" smtClean="0">
                <a:solidFill>
                  <a:schemeClr val="tx1"/>
                </a:solidFill>
                <a:latin typeface="Arial" pitchFamily="34" charset="0"/>
                <a:cs typeface="Arial" pitchFamily="34" charset="0"/>
              </a:rPr>
            </a:br>
            <a:r>
              <a:rPr lang="es-ES" sz="3100" dirty="0" smtClean="0">
                <a:solidFill>
                  <a:schemeClr val="tx1"/>
                </a:solidFill>
                <a:latin typeface="Arial" pitchFamily="34" charset="0"/>
                <a:cs typeface="Arial" pitchFamily="34" charset="0"/>
              </a:rPr>
              <a:t/>
            </a:r>
            <a:br>
              <a:rPr lang="es-ES" sz="3100" dirty="0" smtClean="0">
                <a:solidFill>
                  <a:schemeClr val="tx1"/>
                </a:solidFill>
                <a:latin typeface="Arial" pitchFamily="34" charset="0"/>
                <a:cs typeface="Arial" pitchFamily="34" charset="0"/>
              </a:rPr>
            </a:br>
            <a:r>
              <a:rPr lang="es-ES" sz="3100" b="1" dirty="0" smtClean="0">
                <a:solidFill>
                  <a:schemeClr val="tx1"/>
                </a:solidFill>
                <a:latin typeface="Arial" pitchFamily="34" charset="0"/>
                <a:cs typeface="Arial" pitchFamily="34" charset="0"/>
              </a:rPr>
              <a:t>D. </a:t>
            </a:r>
            <a:r>
              <a:rPr lang="es-ES" sz="3100" dirty="0" smtClean="0">
                <a:solidFill>
                  <a:schemeClr val="tx1"/>
                </a:solidFill>
                <a:latin typeface="Arial" pitchFamily="34" charset="0"/>
                <a:cs typeface="Arial" pitchFamily="34" charset="0"/>
              </a:rPr>
              <a:t>El útero.</a:t>
            </a:r>
            <a:r>
              <a:rPr lang="es-ES" sz="3600" dirty="0" smtClean="0"/>
              <a:t/>
            </a:r>
            <a:br>
              <a:rPr lang="es-ES" sz="3600" dirty="0" smtClean="0"/>
            </a:br>
            <a:endParaRPr lang="es-ES" sz="3600" dirty="0"/>
          </a:p>
        </p:txBody>
      </p:sp>
      <p:pic>
        <p:nvPicPr>
          <p:cNvPr id="8" name="7 Marcador de contenido" descr="descarga.jpg"/>
          <p:cNvPicPr>
            <a:picLocks noGrp="1" noChangeAspect="1"/>
          </p:cNvPicPr>
          <p:nvPr>
            <p:ph sz="half" idx="1"/>
          </p:nvPr>
        </p:nvPicPr>
        <p:blipFill>
          <a:blip r:embed="rId2"/>
          <a:stretch>
            <a:fillRect/>
          </a:stretch>
        </p:blipFill>
        <p:spPr>
          <a:xfrm>
            <a:off x="6000760" y="4857760"/>
            <a:ext cx="1857397" cy="1857397"/>
          </a:xfrm>
        </p:spPr>
      </p:pic>
      <p:sp>
        <p:nvSpPr>
          <p:cNvPr id="4" name="3 Marcador de contenido"/>
          <p:cNvSpPr>
            <a:spLocks noGrp="1"/>
          </p:cNvSpPr>
          <p:nvPr>
            <p:ph sz="half" idx="2"/>
          </p:nvPr>
        </p:nvSpPr>
        <p:spPr>
          <a:xfrm>
            <a:off x="4714876" y="928670"/>
            <a:ext cx="4181476" cy="4500594"/>
          </a:xfrm>
        </p:spPr>
        <p:txBody>
          <a:bodyPr>
            <a:normAutofit fontScale="25000" lnSpcReduction="20000"/>
          </a:bodyPr>
          <a:lstStyle/>
          <a:p>
            <a:pPr>
              <a:buNone/>
            </a:pPr>
            <a:r>
              <a:rPr lang="es-ES" sz="8000" b="1" dirty="0" smtClean="0">
                <a:latin typeface="Arial" pitchFamily="34" charset="0"/>
                <a:cs typeface="Arial" pitchFamily="34" charset="0"/>
              </a:rPr>
              <a:t>RESPUESTA:</a:t>
            </a:r>
          </a:p>
          <a:p>
            <a:pPr>
              <a:buNone/>
            </a:pPr>
            <a:endParaRPr lang="es-ES" sz="8000" dirty="0" smtClean="0">
              <a:latin typeface="Arial" pitchFamily="34" charset="0"/>
              <a:cs typeface="Arial" pitchFamily="34" charset="0"/>
            </a:endParaRPr>
          </a:p>
          <a:p>
            <a:pPr>
              <a:buNone/>
            </a:pPr>
            <a:r>
              <a:rPr lang="es-ES" sz="8000" b="1" dirty="0" smtClean="0">
                <a:solidFill>
                  <a:schemeClr val="tx2"/>
                </a:solidFill>
                <a:latin typeface="Arial" pitchFamily="34" charset="0"/>
                <a:cs typeface="Arial" pitchFamily="34" charset="0"/>
              </a:rPr>
              <a:t>A. Las Trompas de Falopio.</a:t>
            </a:r>
          </a:p>
          <a:p>
            <a:pPr>
              <a:buNone/>
            </a:pPr>
            <a:r>
              <a:rPr lang="es-ES" sz="8000" dirty="0" smtClean="0">
                <a:solidFill>
                  <a:schemeClr val="tx2"/>
                </a:solidFill>
                <a:latin typeface="Arial" pitchFamily="34" charset="0"/>
                <a:cs typeface="Arial" pitchFamily="34" charset="0"/>
              </a:rPr>
              <a:t>      </a:t>
            </a:r>
          </a:p>
          <a:p>
            <a:pPr>
              <a:buNone/>
            </a:pPr>
            <a:r>
              <a:rPr lang="es-ES" sz="8000" dirty="0" smtClean="0">
                <a:latin typeface="Arial" pitchFamily="34" charset="0"/>
                <a:cs typeface="Arial" pitchFamily="34" charset="0"/>
              </a:rPr>
              <a:t>    Son dos conductos que se originan cerca de cada ovario y que se extienden hasta el útero. La función de las trompas, también llamadas oviductos, es conducir el óvulo desde el ovario hasta el útero. Se produce en el infundíbulo, que es la pequeña curvatura que tiene la tuba uterina (trompa de Falopio) antes de llegar al ovario.</a:t>
            </a:r>
          </a:p>
          <a:p>
            <a:pPr>
              <a:buNone/>
            </a:pPr>
            <a:endParaRPr lang="es-ES" dirty="0"/>
          </a:p>
        </p:txBody>
      </p:sp>
      <p:sp>
        <p:nvSpPr>
          <p:cNvPr id="1026" name="AutoShape 2" descr="data:image/jpeg;base64,/9j/4AAQSkZJRgABAQAAAQABAAD/2wCEAAkGBxMSERQSExMUEhUWGBUXGBcXGBcXFhYUFxQWFxkUHBUYHCggGBonHRUVITEhJSkrLy4uFx8zODUtNygtLiwBCgoKDg0OGhAQGywkICQuLCwsLCwsLC8sLywsLCwsLCwsLCwsLCwsLCwsLCwsLCwsLCwsLC8sLCwsLCwsLCwsLP/AABEIAOEA4QMBEQACEQEDEQH/xAAbAAEAAgMBAQAAAAAAAAAAAAAABAUDBgcCAf/EAEYQAAEEAAQDBQUDCAgFBQAAAAEAAgMRBBIhMQVBUQYTImFxMoGRobEjQlIHFHKCksHR8DNDYqKywtLhFSRTc7NjZIOTo//EABoBAQADAQEBAAAAAAAAAAAAAAACAwQBBQb/xAA5EQACAQIEAwYEBQIGAwAAAAAAAQIDEQQSITFBUWETcYGRodEiMrHwBRRCweEj8TNScoKishUkNP/aAAwDAQACEQMRAD8A7igCAIAgCAIAgCAIAgCAIAgCAIAgCAIAgCAIAgCAIAgCAIAgCAIAgCAIAgCAIAgCAIAgCAIAgCAIAgCAIAgCAIAgCAIAgCAIAgCAIAgCAIAgCAIAgCAIAgCAIAgCAIAgCAIAgCAIAgCAIAgCAIAgCAIAgCAIAgCAIAgCAIDy94AskAdToEOpN6IhycZw43mj/aB+ih2keZcsLWe0H5HlvHMMf6+L3uA+qdpHmdeErr9D8ibHIHC2kOHUGx8Qp3KHFxdmj2hwIAgCAIAgCAIAgCAIAgCAIAgCAIAgCAIAgCAIDBi8WyJuZ7qHLqfIDmuSkluWU6cqjtFFDi+OPdoz7NvU0XH9w+aolVb2N9PCQj82r9CmxETnmyHynqbd8zsqmnLqbYzjBWul6EWXh0x2iPyH1KdnPkWxxNJbyIGJ4PiD/VO9xafoVzsp8jRDF0F+r6lNPDiYDma2aIj7zQ9v94Ioyia1UoVlZuMumj9Cx4N+U2aEhuIAxDPxCmyj/K70NequjVfExYn8EpT1pfC/T3Xr3HTOBcew+Mj7yCQPA9obPaejmnUfQ8ldGSex85iMLVw8stRW+ngWakZwgCAIAgCAIAgCAIAgCAIAgCAID4XAcwh2zPPfN/EPiFy53LLkfO/b+JvxC7cZZcjDNxKFgt00bfV7R9SuOSXEnGhUl8sW/BlRje1sIBEJ74/ibfdt9ZNvn71XKouBrpfh1Rv+p8PTj5bmsYzjbM2Z5MryL0IDQN6s7D0B9Vncle71PVp4SeW0VlXr997IL+0L6LmhsYq20LJ/Wda52j4KxesDC9m2+fLyRXv4zPJGXd46rIJLiLPQALjnJ7s0RwtGE7KK8jBLiHOMfjGtEtJJ052eajcsUIpS0PMeKeHuyvzGqAGlHrRS5104uKurErDcSnab71zQ0CwHXZ6DWvepKclxKp4ejLTInfoY5uItnH28MU9mgS0NeBzPeNohS7R8TiwvZ/4cnHxuvJ3IWG4WI5O/wM78LIzk/wAUZv7veAXXk5pHmikr3WhyrnlHJWSkny0fl7M6DwPt14Q3HRHDvH9a0F+Hf5h7byeh081ojU5/weDX/DZJ3o/EuX6l4bmzYbjeGkFsxELx/ZkYfoVNST2ZgnQqwdpRa8GSm4hh2e0+8KVyGWXI9d838Q+IXLjLLkfQ8HmF05ZnpDgQBAEAQBAEAQEPiPFIoB43UTs0auPo39+yjKajuXUcPUqv4V48CgxHaGZ+kTBGOrvE71rYfNUOs3sejDA0ofO7vpovf6ECXvX/ANJNI7yzED9ltBVtye7L49nD5Yry9zCeHR8xfquZUWdvPgfP+GR9B8EyofmJ8zncsv28sjRA8iR4p2QlrWuLQ3xDTQD3qyMHbQnLFQU0pN6dX+xfRunLMzGNGYeHIxgI66j+dFBqaNUKmFlZuXm3+5jxeJkGQPDnEVYdoL9+tKDvxNFOENXCy7iEJLLpDXh01218lwusklFHuGQPcHn2GjUbDag309EOSWVZVue+7zVdNjNnw1enQeZ5ocvbbcxQygFwa0aNoE6ka+fM/wAUJSjors+0WhgDRmdqepGp9wAQ5o223ofCG2Gssl25J/mgh3W15cD1DhQ3UPHhN/rUhyU29GtzE97i1xLrB2o3qhJJJrQlxYqTOzuw4aCw2wdudea6r8CqVOGV5/UkO/OnAXGCbOr2tOnnnU1nKHLCxfzeT9iFxNwYWvJw7akbTW91nI1seAWeYXcsralSxNO8Ywbu9ONte83P/hkfQfBRyoyfmJ8wOHR8gAmVDt5meJsjP6OaRvlmJH7J0XU2tmQk4S+aKfgTcPx+eP8ApGtlHUeF3y0PwCsVaS3M88FRn8jyvzXuX3DeLxT+w6nc2O0cPdz9RaujNS2MFbDVKXzLTnwJ6mZwgCAICj43xosPdQ0ZObtwz+LvL49FTUqW0W5vw2FUlnqbfX+DXxAAS55LnHUk6k+9UdWehnbWWOiMcuNANDUnYDUn0A3XLk40m9WZ4uH4qTURFo6vIb8jr8lJQm+BXKvh4byv3a/wZx2dxX4oh+s7/SpdjMr/AD2H5PyXueXcExbfusf+i7/UAudlNHVi8PLi13r2ucl7S9lWxTSungljL5HOEhJax2c2AHOBZYuquzSkm0rNCpTp1JZ4T3/ZW7zHhOyzsoMWKlhdrTXBw9DbDpueS5mV7bFkcLUy5lZozSy8WwwvOZ4xYttSAixvQzg+W+/mu3fDUZIJ2krMwQ9uSdJcNE43u0uZ8hvz3Kho90aoqqvlm/HUsIu1ODkBD2SxaDQeIXrfn0rbnsuZYFiqYmL4P0JkHEMFI5uXEZNaGdpaNXZbJNcqPofIpkXMl+aqren5M9SPw725hiYwCL3A2axx0vQ/aAV1DhyTs+pKOMaesGZGiAEE4mHw6e2CNS5l3fVrviDzTs+qDxjeihLyI7eI4Joz9/ZNaBhui0mq+A9T5FMi5h4itLRU/NkaTtBhGGmMll130APs60QDzdp/ZGuqZY9Tv/tT4JGB3ap9VDhombgWMxF6CtLv1JXbpbIflKktZ1H4aEljeJztOaXuWO0o5YwQRqGjcbizpv7lK8u4zyhhov4U5Pxfm9j2zszGXES4mWZ15RkskgbA5ied6fRczR53OOnUkrqKiuv8Gfh/ZnDPcGQQyTyNIBILiGOFW52S2tI1OVxHJd4aIpUIRnnnNaa+1r7+COhN4Ni3fdaz9Jw/y2udlNmd4rDx4t9y97Ho9ncV+KL9p3+ld7GZz89h+T8l7mGXhuKZqYsw6sId8t/kounNcCccRh57St3kePG65XAtI3BFEeoKjfmWulpdbGR8DXUQacNQRoQeoI2SxBTcdHsXnBeNOzCGb2jo1+wf/ZPR31+uinUvpIw4nCK3aU9uK5fwbArjzggK/jeO7mIke245WfpHn6AWfcoVJZUaMNR7WdnstWa5FDkbZ1J1JO5J1JKzWsenKWeVkYsBgH4p5o5Iwac/z/C3qfokIOb6EqtaGHjrrLgvc2zh/DIoBUbQDzcdXH1dv7lqjBR2PIrYipVd5vw4ExSKQgCA8yRhwLXAOB0IIsEdCDugTsaT2l7NQxBjohkjc9sbovutzms0XOMg65R4T05qipBHtYHGTleL3SbT7uD59+/U0qesPI4Nc62uc0EGtnHlztZndPQ96P8AXgnJKzV/NGDinDsPibZK1scpGkjRRDv7QGh+npuJqd/m8zHLDSh8dLbl7HPuJ8Pkw8hikFOHTUOFnxA8xofeCDRBC61YnTqKaujA0oXp6nsIWI9tbaE0idhsCXFGyzRMuMDwjM4NA1PXYea5voQqVo045nwNqweDiw+jQHO2dKa06tY35HfnuEclHReZ58lOvrPRcI+5DxWLdJIGWRZGtkket7qG+5shTjThextPZXs3FiJcUJL7qCYw92CQZi1jXF8rwbcw5tIxTdNQ5aoU1qfN4zG1JKPVX7u7r13OiYbDsjYGRsbGxooNaA1oHQNGgVx5TbbuzKhwIAgIuO4fHMKkYHdDzHo4ahRlFS3LaVadJ3g7Gp8S4Y/CnMCXxE1m5tPIO/j/ACc06bh3HsUcRHEK20uXPu9j2+ISMXLXRFScJF/2fx5ljIf7bDld59He8fMFaKcsy1POxdFU53js9V7ForDKa3xx+fEsZyYy/e4n9zR8Vnqu8kj08KstFy5v6f3IPEmlzmxt0L3BvpZ3926hJXdi+i1FOb4am24XDtjY1jBTWih/H1WpJJWR5FScpycpbsyrpAIAgCAIDn35QeLOdUcNktd4a1JkugQOdbDztZasruyPe/C6MYJzqcfoVGLwOJyw/n2Hha6dxYySM09suQva2VnsnNlI0K7KLe63LqWJpxk1Qk3GO6e1r2dnvoUc7ac11NF1uda61yWc9iLumuRRflDGmFdWpZJZ6hrg0a86A+iu/SjzErVppdPVGotK4aosztQ0IssFh7/nzXGyTlY2Ph2E1ULlcp6l/wAPw+UPdWwdRpxo5SQbAoGwKJrWq1UocX0MVaeaUIvjIr8SxxBLs1aBoHMfuCgehBpaR8S44bgZ3Okbg8PDJLCyJ0kkzjo+VudscbPZzBuUkkjf0V8YO2i1PFxWLWbLOTUbtWXTS74k/sH32FxMxxBdc5uTNpUlmnVy3I9K6LtJyUnmMeNVOcF2fDY6atJ5IQBAEAQHiaIPaWuALSCCDzBXGrkoycWmtzUMJEY5Xwk3kNDzadWn4ELKlaTR7FSXaQjUXEmcMdkxYHKRrgfVviB+Tvip09JlNdZ8Pfk/4NmWg8s1jH6Yx982sI9KI/cVmn856lLXDLvZjfpiYXHbPXxBA+ZC4vnRPejNLkbWtR5AQBAEAQFXxbG19mw+I+0fwt/iVGT4FtOPFkTgPCm5u/IsixH5DYu9Tt6eqhCC3Lq9eTWTzPHbaK4oHfgxOHd6ePL9HFSqbLvRLAv45LnGX0uc0xURBNAOcbAG5FHfy2WE+shJNXexQdvoycPhnkHwukZfiqybreuXS9OfK1fKjBLTEStxSZpbUL4kmLdDTF6M2LhsVj+eqrZCT0Nt4dh9AfRcRnnIscRDlaTt7fJ1aty1YNDV4NG7rbmLFpFsyp5q0V1v5FBintL68Zqq53y16Ks9iCajwOldgWa413/ucn/14aBv1tbYcfvgfIY7eHVX82y147gA4d6Bq32vNv8At/FSkuJnpTa0HCMZVROP6B6j8PqFyL4CpD9SLdTKQgCAIAgNWxGuMlI2GQe8MFrNL52etDTDxT6/UR64uGuRcf8A83JH50JaYefh9UbStJ5Jr3aSLLJFLyNsP+Jv+ZUVlqmejgpZoSp+Pv8AsR8XHnb/ADoeqg9UW05ZWS4e0jGtqUODhuQLB89NQrFWXEplgJN/03ofcHx8yyeGPJAAc0khy27kGjn/ADtz6qt30OVMEqcNXefBLXzLJ/Eog0O7xpB2o3foArMyMjpTTs0RX8ej5Ne70FfUrmdHexkYp+JyEaN7sHmdT8Nh81xyZJU4rqV0ugoHVx352TuoliNpjYGgNGwAA9ArTK3cq+1UebCyf2cj/wBh7X/5VXV+VmrAu1eK53Xmmjl/HA1kklauzP1s6Ak0K9Cskl8TPqcLecI32sisxGC/OcG6L7wt7D5jfXetBoL0vQmqlDW8SnHRyzVRcNGc3LS0kEEEGiDoQRuCORXTsWSITshqhsbZwdl0qmQqG98Lw2jfcpRR59WVjxxyRubLZG96CxR5cxZGt/gGnMynorHcFFybqeCKSMmSaNjaAzNFeRIHvKgldnpy+CnKT6nTewbbwz5P+rPiZPd3zmtPwaFthsfJ/iGlVR5RivRM2Ii9FMwmrZBbmfhc4D3EgfRVGvqWEHEJGjVveAc7p3+6kpMrcIvoZG8ej+817fcD9Cu50c7F8CXHxKJwJEjQBqbNUOtFdzIh2U72sV2P48Ynh2TvYCBb4yHOa6+Y6bKuVSz6Gylg1Ui1e0+T0uuh8f2mjI+za5zuVjKB63+5cdZcAsBNP42kiHhI6BcdSSST1J1JVa5svqO9kjLwGPPiHycmNyj9J38AP7ylSV5NkMXLJSUOevgjZFoPMMGOwoljdG7YjfodwfcaK5KOZWLKVR05qSNcwxc0mN+jm6Hz8x5FZlpoz052klOOzMOLw9qLROnOxEjYSco+P7l2MbnKtVLbctcHhmsGwVySRgnJyZkENmxounLnx51olAiNxRw0pcZKBtitMhixUAkY9h2c1zT6EV+9caurE4TcJKS4anH+LDM3M+g4XE+78MsJyOGnVuR36yxTXH70Pr8M9bLbdd0tV5O6K7BOcz7QuqgC0DryOuwUL8jVUSn8Fu8pe2PAQW/nUDDRsyNa28uhcX032QKPJoAy7klXaNXR5SzUp9nLwZqcBXDfSZuvZzWlU9xVRuz8XkZpmGntaDyAbmvMb8iKa66NA2x0V2eY4OrPJHx6FPJiQHOy1dCqFBo2po6AUPcqm7u56cKVopcCLw97mufPRJjae76umeckbR18TgfcVOGmv30O4pxyKnz37lq/Q7JwDh/5vhoYP+nG1pPVwGp95srZFWSR8diKva1ZVObbJ6kUmsYarlvfO/8AxFVGp8DNC0nnounHofAwNdqLQboxYrDNfyXGrnYyaKyWMtNcuqqlG2xupVr6MkYTD0opE6kyRinnRjRbnaAdSpPkiqCXzS2Rf8MwQhjDNzu49XHc/wA8gFohHKrHnV6rqzcvLuJakVBAVnHMJbO8HtMF+rRqR9SP91XUjdXNWFqWlkez+pSyzgssb7e8qlamuScGSOH4cBqtSMk5O5lkNLpFHxkuiHWjwGlx0QbGLDw5p2Ndtd+uUXXyXEtSTdoNo2lWmQIDn/bvhfcyHE/1MxY2b/0pR4Y8RX4TeR3lR1VFWHH77z3PwzEOSVP9Ub26rdx7+KNN4lFJmIeR4TRBO9bgLLtue9SlCyceJlZiKdmLWiPQAHK66IINOsEggEEjcBdi7O5XUoqpDJfU0rtTwnuJQ5g+zk1bVAA7loGdzqG1uqyHUKCtfNGbDTaeSW6++SLjsd4ngHYanUbczWYOy9S26sEilFRu9TRi55IabvY2DGztDQQNdeg56uOUAFzjbiepUJPMxh6Lh8P2/vYhiZz3tysvNQ0HuGq5YvyqMXd7G29i+FfnE/eHWDCyHXlNiwMuYdWRgkA83ElaacPvr/B89j8Zo0t5Lyj7y49DpK0HiBAa1jsPWIcG/eAcfInf6X71W1qaov4Fc+tJYaKHNw99rgSMsNFdRxmHHQAhcaOxZHw81M13GirehrjeRbcBwwI747u9nyb/AL/SlZSjpmM+Kqa9mtlv3lurTGEAQHmSqN7Ub9EOx30NAikrTkMvxpY4PU9zERvG5bQYigr7nmuJ4fiLNJc6okxkAqyV0hciS4rIdCuXJKNyVwKF0kvekU1t0epOmnluuxV3cjVajHKbGrDMEBE4rgmzwSwvFtkY5p94ItcaurFlGo6dSM1unc5A6LPFAXglzoWgmz7UbnRZifSMfFYZcGfYU5ZZTS2UvR2dvUix4YeJt561aBsOt3yUTQ5vR7EbijnSYWdr9GtZmAFkhzHB1gfInoXFSi+BnxEYxtJb3XsOzuYYOIM3fncd9Xd45l1z8LGhJN7COWU3KXD2XuSZMUbMbRTjy9PXZRNCgrZmZcNM5jJZbbcUMr2gAUHtYcpsdHFp9ylDe5mxduzyri0vM6t2N4e3D4DDRNFVEwnzc4ZnH3uJPvW2KskfI15udSTfMuVIqCAoePROY8TNFtqnVyomj6a/JQlzNFJprKyDh8R3h12Ub3JuNiVLE2tCukU2Q2YmjS5cnlPck9hDiRVyy6gci7/KVTN6noYeHwtm78OA7qOtsja/ZC0x2R5Fa/aSvzZIUisIAgPEsYc0tOxBB9CKRq52MnFpo13HcAEUFRZpCHFxui5wIA0oDbK3T16qiVK0fhPSp4ztKn9SyTVuhWRYKfug8xuo3pRzAA1ZbvruiTtc5VdONRxi7kUTEHzQ5Ylfn5OgsnoNSlyGRIsuF8Fc9wfMKaNQ07n1HIeSnGPMrnVSVomygVoNFYZT6gCA8TOprj0BPyRkoq7SOR49uURD7rYmXrVlznPr+8sEuHcfX0NXJ8XJ+ll+xUYeMh7nataQQTvuQQB12UTXJqyXEi48f8piA14Br2j+HM22b6F1gXrvXOxKJTik3l79vvluSOzrSMJEAXDwuccxJPtOaCAT4WkVQFb3ruknsimlFJybXGx7wZNnM2x12s/htRNk7cGZ4oie/ipoDoZ2ijfiMTyPmApQ38zPibOmpcmvqjrnZuXPg8M78UMJ+MbVujsj5CvHLVkur+pZLpUEAQGvcV4M5rjJCNDuwderf4KuUeKNEKqatIppMW4aOBB6HQ/AqFy9RXAjmayhKxLOCnMbnhjtBYFG3a8m7nr7kadriDpuai3a5YcK4J3sLu9DmZqy8nijeaiNL6EbLkKd18ROtilSqJU7O2/I2LCYcRsaxt00BovU0Ar0rKx51SbnJyfEyrpAIAgCAIAgPD42ncA+oBQ6m0fWRgbAD0FILtnpDgQBAEBH4gPspP0H/wCErktmWUv8SPejj/HXWGkWbjgoesLFhluu5fQ+xwqtfvl/2ZDc2wIxmDR947bfXRRL72+LiV3HJQMJIGirdHH/AHu808/sx81KKKqqeeC736W/cz9myThwDn8L6Gb8D2ghrSOVtea5ZvNclsQj8NRrmr/foTTAZLzeFjTp8zS4XZstktWz3wajibv7r/hkdZU6fzIrxl+wa7vqjqvYsVw/Cf8AYh/8bVrp/Kj5LG//AEVP9T+pcqZmCAIAgPL2A7gH1FoLnxkTRs0D0ACHbtntDgQBAEAQBAEAQBAEAQBAEAQBAfHNsEdUOp2OOYgOMUTPZoOjdfJ0Ej4zfuDT71hnw+9j7Gk0pyl1TX+5J/W5XwEeyTnDLNajfa/eoGqV91pcqe0Ra7CgkUWzANra3NcXX5Uz4jzKnErkkq0eqf7FjwGMtw2ZuWi46sNg+EA6fdd162Oi5LYrVnVa6L6vz/YkB3dtLSWvJN8zXkLUS+2d32MeCeGsxElFpbDLvyc9vdtA/WkCnG/oyGI1yR3u16O79Eds4bh+7hij/AxjP2WgfuW1aI+KqyzzcubbJK6QCAIAgCAIAgCAIAgCAIAgCAIAgCAIAgCAIAgOVdpME6PE4qEADMRiovNstMmHlT2tPoVlqrV+Z9PgaylCnJ8sr8NY+hrWHxjJS+GGXxtc4Oa4ZXOLSQXNF+MaetbgKtwsaqWMpzd5K3K/3oe8Y5vdTB3sZCwZgKMjry0PxB1O8sp6LkS+S1jzvfy39NPE88KEbYO8aA55GR7udtcXBpA0qi07a+dJLYi4Xravbbuf83+2YMdjocPlkneWO0IjaA5+v3smlDnZI8rXVBshXxcKacVqbDwjhpfPBhrzGWfvZOggwxzH3Okyt9ynCPDr9P5MmNxSyua4R075eyOvrWfLhAEAQBAEAQBAEAQBAEAQBAEAQBAEAQBAEAQBAan+UPAEwsxbG5n4Yuc5o3fh3DLNH+z4v1VXUWl+R6H4fVtN027ZtujWz8zk/aLs0yV5likDHvp7TsyXMMzX3vG4ggk6i+mqzN62Z7cabcbxXeuK5o0XiuLxLn93O+RzmEtp7nEtOxGp0OikZm5J/D6DhmIxLXhsDpA99NAY4guJ2Gh8106+0SvJX7zcuCdkAJWvxEgmlJzZbuNtal73HV4FWRtpu4aLmbW0SSoPLnq6JcOPd0Orfk4wfed7j3Ajvqjgze0MLGTTjeoL3Znn1CvprieRjarbyeL737LQ3ZWGEIAgCAIAgCAIAgCAIAgCAIAgCAIAgCAIAgCAID44WKOoKA4sYWxwMaDkbH+dtDz4u7Y2aVrX0Qc2W7ryWO2q8fqfWObyzd98vm4r6nMcRiHzPMkjsz3VZoa0ABtpsAhdSppKxIwYcxwexzmObqCAbBXGyUoJ6M3yc/8AKz2Q6Q4Rpc5oABzd1mOnUOPracX3FDTdOCb/AFe52/C4dsbGRsAa1jWtaBsGtAAHwC2nycpOTbZlQ4EAQBAEAQBAEAQBAEAQBAEAQBAEAQBAEAQBAEAQHE8TNkw7H+0QzEy5brP9tO4g6HTLfrsskt0fXSWlRJf5V/xijmmHbtv8FxG6ktDYMHDp7Ug/Uv6Aqtlc73NqL2vw8xa0sa7DThrTVhsZyt9B9mp6avozLraKfCcfX+52nDOtjT1aD8ltPk5KzZkQiEAQBAEAQBAEAQBAEAQBAEAQBAEAQBAEAQBAEB5leGtLjsASfQC0OpXdkcJ7SvMeBF+Fww8Tb55pZA8sHmWPfflaxvfwPrZNNytxm/JafVGhYY7b+5dPQpPQ2jAT0325W+rAQfg1VtFE4tvYv+FVJGY43ZyYp4yTo5skkbyGZeQOlfxtSitjNKSjdt7Si/BNfbOw8ExAkw0Eg2fFG4ejmA/vWyLukz5avBwqyi+Da9SaulQQBAEAQBAEAQBAEAQBAEAQBAEAQBAEAQBAEAQFH2rxYbCYyaDwc56Qj2/ebDR5uVdR2VjbgablUzLht38PLd9xyviPBMRxWUwwsLQ2RskkrhUMYdGCI2kavcGvbpWnobVMYuWp61bEQoWX+W6XN9emptXCfyQYSMDvpZpnc6IjZfk1uo/aKtVJcTFP8Yr7Qsvv74Fsfyc4QNIY7ER3zEpd8pA4fJOxiU/+Tr3u7PwKTH9kp8GC9knexsPeNdWWVhBb4XAaPbpdiq10o6VzpZVdcD0cP+IRrzUKis2rP18tzYuxHEAWug5D7SL/ALT3G4//AI35m/olnVW05XRh/EaLjJTe+z71x/3LXvubSrDzAgCAIAgCAIAgCAIAgCAIAgCAIAgCAIAgCAIAgIuL4dFKQZGB9VvtpZAI2IsnQqLinuW069SmrRdiQxgAoAAdBopFTdz0gCAICFh+FQxvMjI2tcbNi93VmobC6F1vSiopbF08RUnHLJ3RNUikIAgCAIAgCAIAgCAIAgCAIAgCAIAgCAIAgCAIAgCAIAgCAIAgCAIAgCAIAgCAIAgCAIAgCAIAgCAIAgCAIAgCAIAgCAIAgCAIAgCAIAgCAIAgCAIAgCAIAgCAIAgCAIAgCAIAgCAIAgCAIAgCAIAgCAIAgCAIAgCAIAgCAIAgCAIAgCAIAgCAIAgCAIAgCAIAgCAIAgCAIAgCAIAgCA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1028" name="AutoShape 4" descr="data:image/jpeg;base64,/9j/4AAQSkZJRgABAQAAAQABAAD/2wCEAAkGBxMSERQSExMUEhUWGBUXGBcXGBcXFhYUFxQWFxkUHBUYHCggGBonHRUVITEhJSkrLy4uFx8zODUtNygtLiwBCgoKDg0OGhAQGywkICQuLCwsLCwsLC8sLywsLCwsLCwsLCwsLCwsLCwsLCwsLCwsLCwsLC8sLCwsLCwsLCwsLP/AABEIAOEA4QMBEQACEQEDEQH/xAAbAAEAAgMBAQAAAAAAAAAAAAAABAUDBgcCAf/EAEYQAAEEAAQDBQUDCAgFBQAAAAEAAgMRBBIhMQVBUQYTImFxMoGRobEjQlIHFHKCksHR8DNDYqKywtLhFSRTc7NjZIOTo//EABoBAQADAQEBAAAAAAAAAAAAAAACAwQBBQb/xAA5EQACAQIEAwYEBQIGAwAAAAAAAQIDEQQSITFBUWETcYGRodEiMrHwBRRCweEj8TNScoKishUkNP/aAAwDAQACEQMRAD8A7igCAIAgCAIAgCAIAgCAIAgCAIAgCAIAgCAIAgCAIAgCAIAgCAIAgCAIAgCAIAgCAIAgCAIAgCAIAgCAIAgCAIAgCAIAgCAIAgCAIAgCAIAgCAIAgCAIAgCAIAgCAIAgCAIAgCAIAgCAIAgCAIAgCAIAgCAIAgCAIAgCAIDy94AskAdToEOpN6IhycZw43mj/aB+ih2keZcsLWe0H5HlvHMMf6+L3uA+qdpHmdeErr9D8ibHIHC2kOHUGx8Qp3KHFxdmj2hwIAgCAIAgCAIAgCAIAgCAIAgCAIAgCAIAgCAIDBi8WyJuZ7qHLqfIDmuSkluWU6cqjtFFDi+OPdoz7NvU0XH9w+aolVb2N9PCQj82r9CmxETnmyHynqbd8zsqmnLqbYzjBWul6EWXh0x2iPyH1KdnPkWxxNJbyIGJ4PiD/VO9xafoVzsp8jRDF0F+r6lNPDiYDma2aIj7zQ9v94Ioyia1UoVlZuMumj9Cx4N+U2aEhuIAxDPxCmyj/K70NequjVfExYn8EpT1pfC/T3Xr3HTOBcew+Mj7yCQPA9obPaejmnUfQ8ldGSex85iMLVw8stRW+ngWakZwgCAIAgCAIAgCAIAgCAIAgCAID4XAcwh2zPPfN/EPiFy53LLkfO/b+JvxC7cZZcjDNxKFgt00bfV7R9SuOSXEnGhUl8sW/BlRje1sIBEJ74/ibfdt9ZNvn71XKouBrpfh1Rv+p8PTj5bmsYzjbM2Z5MryL0IDQN6s7D0B9Vncle71PVp4SeW0VlXr997IL+0L6LmhsYq20LJ/Wda52j4KxesDC9m2+fLyRXv4zPJGXd46rIJLiLPQALjnJ7s0RwtGE7KK8jBLiHOMfjGtEtJJ052eajcsUIpS0PMeKeHuyvzGqAGlHrRS5104uKurErDcSnab71zQ0CwHXZ6DWvepKclxKp4ejLTInfoY5uItnH28MU9mgS0NeBzPeNohS7R8TiwvZ/4cnHxuvJ3IWG4WI5O/wM78LIzk/wAUZv7veAXXk5pHmikr3WhyrnlHJWSkny0fl7M6DwPt14Q3HRHDvH9a0F+Hf5h7byeh081ojU5/weDX/DZJ3o/EuX6l4bmzYbjeGkFsxELx/ZkYfoVNST2ZgnQqwdpRa8GSm4hh2e0+8KVyGWXI9d838Q+IXLjLLkfQ8HmF05ZnpDgQBAEAQBAEAQEPiPFIoB43UTs0auPo39+yjKajuXUcPUqv4V48CgxHaGZ+kTBGOrvE71rYfNUOs3sejDA0ofO7vpovf6ECXvX/ANJNI7yzED9ltBVtye7L49nD5Yry9zCeHR8xfquZUWdvPgfP+GR9B8EyofmJ8zncsv28sjRA8iR4p2QlrWuLQ3xDTQD3qyMHbQnLFQU0pN6dX+xfRunLMzGNGYeHIxgI66j+dFBqaNUKmFlZuXm3+5jxeJkGQPDnEVYdoL9+tKDvxNFOENXCy7iEJLLpDXh01218lwusklFHuGQPcHn2GjUbDag309EOSWVZVue+7zVdNjNnw1enQeZ5ocvbbcxQygFwa0aNoE6ka+fM/wAUJSjors+0WhgDRmdqepGp9wAQ5o223ofCG2Gssl25J/mgh3W15cD1DhQ3UPHhN/rUhyU29GtzE97i1xLrB2o3qhJJJrQlxYqTOzuw4aCw2wdudea6r8CqVOGV5/UkO/OnAXGCbOr2tOnnnU1nKHLCxfzeT9iFxNwYWvJw7akbTW91nI1seAWeYXcsralSxNO8Ywbu9ONte83P/hkfQfBRyoyfmJ8wOHR8gAmVDt5meJsjP6OaRvlmJH7J0XU2tmQk4S+aKfgTcPx+eP8ApGtlHUeF3y0PwCsVaS3M88FRn8jyvzXuX3DeLxT+w6nc2O0cPdz9RaujNS2MFbDVKXzLTnwJ6mZwgCAICj43xosPdQ0ZObtwz+LvL49FTUqW0W5vw2FUlnqbfX+DXxAAS55LnHUk6k+9UdWehnbWWOiMcuNANDUnYDUn0A3XLk40m9WZ4uH4qTURFo6vIb8jr8lJQm+BXKvh4byv3a/wZx2dxX4oh+s7/SpdjMr/AD2H5PyXueXcExbfusf+i7/UAudlNHVi8PLi13r2ucl7S9lWxTSungljL5HOEhJax2c2AHOBZYuquzSkm0rNCpTp1JZ4T3/ZW7zHhOyzsoMWKlhdrTXBw9DbDpueS5mV7bFkcLUy5lZozSy8WwwvOZ4xYttSAixvQzg+W+/mu3fDUZIJ2krMwQ9uSdJcNE43u0uZ8hvz3Kho90aoqqvlm/HUsIu1ODkBD2SxaDQeIXrfn0rbnsuZYFiqYmL4P0JkHEMFI5uXEZNaGdpaNXZbJNcqPofIpkXMl+aqren5M9SPw725hiYwCL3A2axx0vQ/aAV1DhyTs+pKOMaesGZGiAEE4mHw6e2CNS5l3fVrviDzTs+qDxjeihLyI7eI4Joz9/ZNaBhui0mq+A9T5FMi5h4itLRU/NkaTtBhGGmMll130APs60QDzdp/ZGuqZY9Tv/tT4JGB3ap9VDhombgWMxF6CtLv1JXbpbIflKktZ1H4aEljeJztOaXuWO0o5YwQRqGjcbizpv7lK8u4zyhhov4U5Pxfm9j2zszGXES4mWZ15RkskgbA5ied6fRczR53OOnUkrqKiuv8Gfh/ZnDPcGQQyTyNIBILiGOFW52S2tI1OVxHJd4aIpUIRnnnNaa+1r7+COhN4Ni3fdaz9Jw/y2udlNmd4rDx4t9y97Ho9ncV+KL9p3+ld7GZz89h+T8l7mGXhuKZqYsw6sId8t/kounNcCccRh57St3kePG65XAtI3BFEeoKjfmWulpdbGR8DXUQacNQRoQeoI2SxBTcdHsXnBeNOzCGb2jo1+wf/ZPR31+uinUvpIw4nCK3aU9uK5fwbArjzggK/jeO7mIke245WfpHn6AWfcoVJZUaMNR7WdnstWa5FDkbZ1J1JO5J1JKzWsenKWeVkYsBgH4p5o5Iwac/z/C3qfokIOb6EqtaGHjrrLgvc2zh/DIoBUbQDzcdXH1dv7lqjBR2PIrYipVd5vw4ExSKQgCA8yRhwLXAOB0IIsEdCDugTsaT2l7NQxBjohkjc9sbovutzms0XOMg65R4T05qipBHtYHGTleL3SbT7uD59+/U0qesPI4Nc62uc0EGtnHlztZndPQ96P8AXgnJKzV/NGDinDsPibZK1scpGkjRRDv7QGh+npuJqd/m8zHLDSh8dLbl7HPuJ8Pkw8hikFOHTUOFnxA8xofeCDRBC61YnTqKaujA0oXp6nsIWI9tbaE0idhsCXFGyzRMuMDwjM4NA1PXYea5voQqVo045nwNqweDiw+jQHO2dKa06tY35HfnuEclHReZ58lOvrPRcI+5DxWLdJIGWRZGtkket7qG+5shTjThextPZXs3FiJcUJL7qCYw92CQZi1jXF8rwbcw5tIxTdNQ5aoU1qfN4zG1JKPVX7u7r13OiYbDsjYGRsbGxooNaA1oHQNGgVx5TbbuzKhwIAgIuO4fHMKkYHdDzHo4ahRlFS3LaVadJ3g7Gp8S4Y/CnMCXxE1m5tPIO/j/ACc06bh3HsUcRHEK20uXPu9j2+ISMXLXRFScJF/2fx5ljIf7bDld59He8fMFaKcsy1POxdFU53js9V7ForDKa3xx+fEsZyYy/e4n9zR8Vnqu8kj08KstFy5v6f3IPEmlzmxt0L3BvpZ3926hJXdi+i1FOb4am24XDtjY1jBTWih/H1WpJJWR5FScpycpbsyrpAIAgCAIDn35QeLOdUcNktd4a1JkugQOdbDztZasruyPe/C6MYJzqcfoVGLwOJyw/n2Hha6dxYySM09suQva2VnsnNlI0K7KLe63LqWJpxk1Qk3GO6e1r2dnvoUc7ac11NF1uda61yWc9iLumuRRflDGmFdWpZJZ6hrg0a86A+iu/SjzErVppdPVGotK4aosztQ0IssFh7/nzXGyTlY2Ph2E1ULlcp6l/wAPw+UPdWwdRpxo5SQbAoGwKJrWq1UocX0MVaeaUIvjIr8SxxBLs1aBoHMfuCgehBpaR8S44bgZ3Okbg8PDJLCyJ0kkzjo+VudscbPZzBuUkkjf0V8YO2i1PFxWLWbLOTUbtWXTS74k/sH32FxMxxBdc5uTNpUlmnVy3I9K6LtJyUnmMeNVOcF2fDY6atJ5IQBAEAQHiaIPaWuALSCCDzBXGrkoycWmtzUMJEY5Xwk3kNDzadWn4ELKlaTR7FSXaQjUXEmcMdkxYHKRrgfVviB+Tvip09JlNdZ8Pfk/4NmWg8s1jH6Yx982sI9KI/cVmn856lLXDLvZjfpiYXHbPXxBA+ZC4vnRPejNLkbWtR5AQBAEAQFXxbG19mw+I+0fwt/iVGT4FtOPFkTgPCm5u/IsixH5DYu9Tt6eqhCC3Lq9eTWTzPHbaK4oHfgxOHd6ePL9HFSqbLvRLAv45LnGX0uc0xURBNAOcbAG5FHfy2WE+shJNXexQdvoycPhnkHwukZfiqybreuXS9OfK1fKjBLTEStxSZpbUL4kmLdDTF6M2LhsVj+eqrZCT0Nt4dh9AfRcRnnIscRDlaTt7fJ1aty1YNDV4NG7rbmLFpFsyp5q0V1v5FBintL68Zqq53y16Ks9iCajwOldgWa413/ucn/14aBv1tbYcfvgfIY7eHVX82y147gA4d6Bq32vNv8At/FSkuJnpTa0HCMZVROP6B6j8PqFyL4CpD9SLdTKQgCAIAgNWxGuMlI2GQe8MFrNL52etDTDxT6/UR64uGuRcf8A83JH50JaYefh9UbStJ5Jr3aSLLJFLyNsP+Jv+ZUVlqmejgpZoSp+Pv8AsR8XHnb/ADoeqg9UW05ZWS4e0jGtqUODhuQLB89NQrFWXEplgJN/03ofcHx8yyeGPJAAc0khy27kGjn/ADtz6qt30OVMEqcNXefBLXzLJ/Eog0O7xpB2o3foArMyMjpTTs0RX8ej5Ne70FfUrmdHexkYp+JyEaN7sHmdT8Nh81xyZJU4rqV0ugoHVx352TuoliNpjYGgNGwAA9ArTK3cq+1UebCyf2cj/wBh7X/5VXV+VmrAu1eK53Xmmjl/HA1kklauzP1s6Ak0K9Cskl8TPqcLecI32sisxGC/OcG6L7wt7D5jfXetBoL0vQmqlDW8SnHRyzVRcNGc3LS0kEEEGiDoQRuCORXTsWSITshqhsbZwdl0qmQqG98Lw2jfcpRR59WVjxxyRubLZG96CxR5cxZGt/gGnMynorHcFFybqeCKSMmSaNjaAzNFeRIHvKgldnpy+CnKT6nTewbbwz5P+rPiZPd3zmtPwaFthsfJ/iGlVR5RivRM2Ii9FMwmrZBbmfhc4D3EgfRVGvqWEHEJGjVveAc7p3+6kpMrcIvoZG8ej+817fcD9Cu50c7F8CXHxKJwJEjQBqbNUOtFdzIh2U72sV2P48Ynh2TvYCBb4yHOa6+Y6bKuVSz6Gylg1Ui1e0+T0uuh8f2mjI+za5zuVjKB63+5cdZcAsBNP42kiHhI6BcdSSST1J1JVa5svqO9kjLwGPPiHycmNyj9J38AP7ylSV5NkMXLJSUOevgjZFoPMMGOwoljdG7YjfodwfcaK5KOZWLKVR05qSNcwxc0mN+jm6Hz8x5FZlpoz052klOOzMOLw9qLROnOxEjYSco+P7l2MbnKtVLbctcHhmsGwVySRgnJyZkENmxounLnx51olAiNxRw0pcZKBtitMhixUAkY9h2c1zT6EV+9caurE4TcJKS4anH+LDM3M+g4XE+78MsJyOGnVuR36yxTXH70Pr8M9bLbdd0tV5O6K7BOcz7QuqgC0DryOuwUL8jVUSn8Fu8pe2PAQW/nUDDRsyNa28uhcX032QKPJoAy7klXaNXR5SzUp9nLwZqcBXDfSZuvZzWlU9xVRuz8XkZpmGntaDyAbmvMb8iKa66NA2x0V2eY4OrPJHx6FPJiQHOy1dCqFBo2po6AUPcqm7u56cKVopcCLw97mufPRJjae76umeckbR18TgfcVOGmv30O4pxyKnz37lq/Q7JwDh/5vhoYP+nG1pPVwGp95srZFWSR8diKva1ZVObbJ6kUmsYarlvfO/8AxFVGp8DNC0nnounHofAwNdqLQboxYrDNfyXGrnYyaKyWMtNcuqqlG2xupVr6MkYTD0opE6kyRinnRjRbnaAdSpPkiqCXzS2Rf8MwQhjDNzu49XHc/wA8gFohHKrHnV6rqzcvLuJakVBAVnHMJbO8HtMF+rRqR9SP91XUjdXNWFqWlkez+pSyzgssb7e8qlamuScGSOH4cBqtSMk5O5lkNLpFHxkuiHWjwGlx0QbGLDw5p2Ndtd+uUXXyXEtSTdoNo2lWmQIDn/bvhfcyHE/1MxY2b/0pR4Y8RX4TeR3lR1VFWHH77z3PwzEOSVP9Ub26rdx7+KNN4lFJmIeR4TRBO9bgLLtue9SlCyceJlZiKdmLWiPQAHK66IINOsEggEEjcBdi7O5XUoqpDJfU0rtTwnuJQ5g+zk1bVAA7loGdzqG1uqyHUKCtfNGbDTaeSW6++SLjsd4ngHYanUbczWYOy9S26sEilFRu9TRi55IabvY2DGztDQQNdeg56uOUAFzjbiepUJPMxh6Lh8P2/vYhiZz3tysvNQ0HuGq5YvyqMXd7G29i+FfnE/eHWDCyHXlNiwMuYdWRgkA83ElaacPvr/B89j8Zo0t5Lyj7y49DpK0HiBAa1jsPWIcG/eAcfInf6X71W1qaov4Fc+tJYaKHNw99rgSMsNFdRxmHHQAhcaOxZHw81M13GirehrjeRbcBwwI747u9nyb/AL/SlZSjpmM+Kqa9mtlv3lurTGEAQHmSqN7Ub9EOx30NAikrTkMvxpY4PU9zERvG5bQYigr7nmuJ4fiLNJc6okxkAqyV0hciS4rIdCuXJKNyVwKF0kvekU1t0epOmnluuxV3cjVajHKbGrDMEBE4rgmzwSwvFtkY5p94ItcaurFlGo6dSM1unc5A6LPFAXglzoWgmz7UbnRZifSMfFYZcGfYU5ZZTS2UvR2dvUix4YeJt561aBsOt3yUTQ5vR7EbijnSYWdr9GtZmAFkhzHB1gfInoXFSi+BnxEYxtJb3XsOzuYYOIM3fncd9Xd45l1z8LGhJN7COWU3KXD2XuSZMUbMbRTjy9PXZRNCgrZmZcNM5jJZbbcUMr2gAUHtYcpsdHFp9ylDe5mxduzyri0vM6t2N4e3D4DDRNFVEwnzc4ZnH3uJPvW2KskfI15udSTfMuVIqCAoePROY8TNFtqnVyomj6a/JQlzNFJprKyDh8R3h12Ub3JuNiVLE2tCukU2Q2YmjS5cnlPck9hDiRVyy6gci7/KVTN6noYeHwtm78OA7qOtsja/ZC0x2R5Fa/aSvzZIUisIAgPEsYc0tOxBB9CKRq52MnFpo13HcAEUFRZpCHFxui5wIA0oDbK3T16qiVK0fhPSp4ztKn9SyTVuhWRYKfug8xuo3pRzAA1ZbvruiTtc5VdONRxi7kUTEHzQ5Ylfn5OgsnoNSlyGRIsuF8Fc9wfMKaNQ07n1HIeSnGPMrnVSVomygVoNFYZT6gCA8TOprj0BPyRkoq7SOR49uURD7rYmXrVlznPr+8sEuHcfX0NXJ8XJ+ll+xUYeMh7nataQQTvuQQB12UTXJqyXEi48f8piA14Br2j+HM22b6F1gXrvXOxKJTik3l79vvluSOzrSMJEAXDwuccxJPtOaCAT4WkVQFb3ruknsimlFJybXGx7wZNnM2x12s/htRNk7cGZ4oie/ipoDoZ2ijfiMTyPmApQ38zPibOmpcmvqjrnZuXPg8M78UMJ+MbVujsj5CvHLVkur+pZLpUEAQGvcV4M5rjJCNDuwderf4KuUeKNEKqatIppMW4aOBB6HQ/AqFy9RXAjmayhKxLOCnMbnhjtBYFG3a8m7nr7kadriDpuai3a5YcK4J3sLu9DmZqy8nijeaiNL6EbLkKd18ROtilSqJU7O2/I2LCYcRsaxt00BovU0Ar0rKx51SbnJyfEyrpAIAgCAIAgPD42ncA+oBQ6m0fWRgbAD0FILtnpDgQBAEBH4gPspP0H/wCErktmWUv8SPejj/HXWGkWbjgoesLFhluu5fQ+xwqtfvl/2ZDc2wIxmDR947bfXRRL72+LiV3HJQMJIGirdHH/AHu808/sx81KKKqqeeC736W/cz9myThwDn8L6Gb8D2ghrSOVtea5ZvNclsQj8NRrmr/foTTAZLzeFjTp8zS4XZstktWz3wajibv7r/hkdZU6fzIrxl+wa7vqjqvYsVw/Cf8AYh/8bVrp/Kj5LG//AEVP9T+pcqZmCAIAgPL2A7gH1FoLnxkTRs0D0ACHbtntDgQBAEAQBAEAQBAEAQBAEAQBAfHNsEdUOp2OOYgOMUTPZoOjdfJ0Ej4zfuDT71hnw+9j7Gk0pyl1TX+5J/W5XwEeyTnDLNajfa/eoGqV91pcqe0Ra7CgkUWzANra3NcXX5Uz4jzKnErkkq0eqf7FjwGMtw2ZuWi46sNg+EA6fdd162Oi5LYrVnVa6L6vz/YkB3dtLSWvJN8zXkLUS+2d32MeCeGsxElFpbDLvyc9vdtA/WkCnG/oyGI1yR3u16O79Eds4bh+7hij/AxjP2WgfuW1aI+KqyzzcubbJK6QCAIAgCAIAgCAIAgCAIAgCAIAgCAIAgCAIAgOVdpME6PE4qEADMRiovNstMmHlT2tPoVlqrV+Z9PgaylCnJ8sr8NY+hrWHxjJS+GGXxtc4Oa4ZXOLSQXNF+MaetbgKtwsaqWMpzd5K3K/3oe8Y5vdTB3sZCwZgKMjry0PxB1O8sp6LkS+S1jzvfy39NPE88KEbYO8aA55GR7udtcXBpA0qi07a+dJLYi4Xravbbuf83+2YMdjocPlkneWO0IjaA5+v3smlDnZI8rXVBshXxcKacVqbDwjhpfPBhrzGWfvZOggwxzH3Okyt9ynCPDr9P5MmNxSyua4R075eyOvrWfLhAEAQBAEAQBAEAQBAEAQBAEAQBAEAQBAEAQBAan+UPAEwsxbG5n4Yuc5o3fh3DLNH+z4v1VXUWl+R6H4fVtN027ZtujWz8zk/aLs0yV5likDHvp7TsyXMMzX3vG4ggk6i+mqzN62Z7cabcbxXeuK5o0XiuLxLn93O+RzmEtp7nEtOxGp0OikZm5J/D6DhmIxLXhsDpA99NAY4guJ2Gh8106+0SvJX7zcuCdkAJWvxEgmlJzZbuNtal73HV4FWRtpu4aLmbW0SSoPLnq6JcOPd0Orfk4wfed7j3Ajvqjgze0MLGTTjeoL3Znn1CvprieRjarbyeL737LQ3ZWGEIAgCAIAgCAIAgCAIAgCAIAgCAIAgCAIAgCAID44WKOoKA4sYWxwMaDkbH+dtDz4u7Y2aVrX0Qc2W7ryWO2q8fqfWObyzd98vm4r6nMcRiHzPMkjsz3VZoa0ABtpsAhdSppKxIwYcxwexzmObqCAbBXGyUoJ6M3yc/8AKz2Q6Q4Rpc5oABzd1mOnUOPracX3FDTdOCb/AFe52/C4dsbGRsAa1jWtaBsGtAAHwC2nycpOTbZlQ4EAQBAEAQBAEAQBAEAQBAEAQBAEAQBAEAQBAEAQHE8TNkw7H+0QzEy5brP9tO4g6HTLfrsskt0fXSWlRJf5V/xijmmHbtv8FxG6ktDYMHDp7Ug/Uv6Aqtlc73NqL2vw8xa0sa7DThrTVhsZyt9B9mp6avozLraKfCcfX+52nDOtjT1aD8ltPk5KzZkQiEAQBAEAQBAEAQBAEAQBAEAQBAEAQBAEAQBAEB5leGtLjsASfQC0OpXdkcJ7SvMeBF+Fww8Tb55pZA8sHmWPfflaxvfwPrZNNytxm/JafVGhYY7b+5dPQpPQ2jAT0325W+rAQfg1VtFE4tvYv+FVJGY43ZyYp4yTo5skkbyGZeQOlfxtSitjNKSjdt7Si/BNfbOw8ExAkw0Eg2fFG4ejmA/vWyLukz5avBwqyi+Da9SaulQQBAEAQBAEAQBAEAQBAEAQBAEAQBAEAQBAEAQFH2rxYbCYyaDwc56Qj2/ebDR5uVdR2VjbgablUzLht38PLd9xyviPBMRxWUwwsLQ2RskkrhUMYdGCI2kavcGvbpWnobVMYuWp61bEQoWX+W6XN9emptXCfyQYSMDvpZpnc6IjZfk1uo/aKtVJcTFP8Yr7Qsvv74Fsfyc4QNIY7ER3zEpd8pA4fJOxiU/+Tr3u7PwKTH9kp8GC9knexsPeNdWWVhBb4XAaPbpdiq10o6VzpZVdcD0cP+IRrzUKis2rP18tzYuxHEAWug5D7SL/ALT3G4//AI35m/olnVW05XRh/EaLjJTe+z71x/3LXvubSrDzAgCAIAgCAIAgCAIAgCAIAgCAIAgCAIAgCAIAgIuL4dFKQZGB9VvtpZAI2IsnQqLinuW069SmrRdiQxgAoAAdBopFTdz0gCAICFh+FQxvMjI2tcbNi93VmobC6F1vSiopbF08RUnHLJ3RNUikIAgCAIAgCAIAgCAIAgCAIAgCAIAgCAIAgCAIAgCAIAgCAIAgCAIAgCAIAgCAIAgCAIAgCAIAgCAIAgCAIAgCAIAgCAIAgCAIAgCAIAgCAIAgCAIAgCAIAgCAIAgCAIAgCAIAgCAIAgCAIAgCAIAgCAIAgCAIAgCAIAgCAIAgCAIAgCAIAgCAIAgCAIAgCAIAgCAIAgCAIAgCAIAgCA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714356"/>
            <a:ext cx="4000528" cy="6000792"/>
          </a:xfrm>
        </p:spPr>
        <p:txBody>
          <a:bodyPr>
            <a:normAutofit/>
          </a:bodyPr>
          <a:lstStyle/>
          <a:p>
            <a:pPr algn="l"/>
            <a:r>
              <a:rPr lang="es-ES" sz="2800" b="1" dirty="0" smtClean="0">
                <a:solidFill>
                  <a:schemeClr val="tx1"/>
                </a:solidFill>
                <a:latin typeface="Arial" pitchFamily="34" charset="0"/>
                <a:cs typeface="Arial" pitchFamily="34" charset="0"/>
              </a:rPr>
              <a:t>2. El resultado de la       fecundación es una célula que se denomina</a:t>
            </a:r>
            <a:r>
              <a:rPr lang="es-ES" sz="2800" dirty="0" smtClean="0">
                <a:solidFill>
                  <a:schemeClr val="tx1"/>
                </a:solidFill>
                <a:latin typeface="Arial" pitchFamily="34" charset="0"/>
                <a:cs typeface="Arial" pitchFamily="34" charset="0"/>
              </a:rPr>
              <a:t>:</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A. </a:t>
            </a:r>
            <a:r>
              <a:rPr lang="es-ES" sz="2800" dirty="0" smtClean="0">
                <a:solidFill>
                  <a:schemeClr val="tx1"/>
                </a:solidFill>
                <a:latin typeface="Arial" pitchFamily="34" charset="0"/>
                <a:cs typeface="Arial" pitchFamily="34" charset="0"/>
              </a:rPr>
              <a:t>Feto.</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B. </a:t>
            </a:r>
            <a:r>
              <a:rPr lang="es-ES" sz="2800" dirty="0" smtClean="0">
                <a:solidFill>
                  <a:schemeClr val="tx1"/>
                </a:solidFill>
                <a:latin typeface="Arial" pitchFamily="34" charset="0"/>
                <a:cs typeface="Arial" pitchFamily="34" charset="0"/>
              </a:rPr>
              <a:t>Blástula.</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C. </a:t>
            </a:r>
            <a:r>
              <a:rPr lang="es-ES" sz="2800" dirty="0" smtClean="0">
                <a:solidFill>
                  <a:schemeClr val="tx1"/>
                </a:solidFill>
                <a:latin typeface="Arial" pitchFamily="34" charset="0"/>
                <a:cs typeface="Arial" pitchFamily="34" charset="0"/>
              </a:rPr>
              <a:t>Mórula.</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D.</a:t>
            </a:r>
            <a:r>
              <a:rPr lang="es-ES" sz="2800" dirty="0" smtClean="0">
                <a:solidFill>
                  <a:schemeClr val="tx1"/>
                </a:solidFill>
                <a:latin typeface="Arial" pitchFamily="34" charset="0"/>
                <a:cs typeface="Arial" pitchFamily="34" charset="0"/>
              </a:rPr>
              <a:t> Cigoto</a:t>
            </a:r>
            <a:r>
              <a:rPr lang="es-ES" sz="3100" dirty="0" smtClean="0">
                <a:solidFill>
                  <a:schemeClr val="tx1"/>
                </a:solidFill>
                <a:latin typeface="Arial" pitchFamily="34" charset="0"/>
                <a:cs typeface="Arial" pitchFamily="34" charset="0"/>
              </a:rPr>
              <a:t>.</a:t>
            </a:r>
            <a:r>
              <a:rPr lang="es-ES" dirty="0" smtClean="0"/>
              <a:t/>
            </a:r>
            <a:br>
              <a:rPr lang="es-ES" dirty="0" smtClean="0"/>
            </a:br>
            <a:endParaRPr lang="es-ES" dirty="0"/>
          </a:p>
        </p:txBody>
      </p:sp>
      <p:pic>
        <p:nvPicPr>
          <p:cNvPr id="5" name="4 Marcador de contenido" descr="descarga (1).jpg"/>
          <p:cNvPicPr>
            <a:picLocks noGrp="1" noChangeAspect="1"/>
          </p:cNvPicPr>
          <p:nvPr>
            <p:ph sz="half" idx="1"/>
          </p:nvPr>
        </p:nvPicPr>
        <p:blipFill>
          <a:blip r:embed="rId2"/>
          <a:stretch>
            <a:fillRect/>
          </a:stretch>
        </p:blipFill>
        <p:spPr>
          <a:xfrm>
            <a:off x="5929322" y="5572140"/>
            <a:ext cx="1357322" cy="1131103"/>
          </a:xfrm>
        </p:spPr>
      </p:pic>
      <p:sp>
        <p:nvSpPr>
          <p:cNvPr id="4" name="3 Marcador de contenido"/>
          <p:cNvSpPr>
            <a:spLocks noGrp="1"/>
          </p:cNvSpPr>
          <p:nvPr>
            <p:ph sz="half" idx="2"/>
          </p:nvPr>
        </p:nvSpPr>
        <p:spPr>
          <a:xfrm>
            <a:off x="4429124" y="714356"/>
            <a:ext cx="4038600" cy="5286412"/>
          </a:xfrm>
        </p:spPr>
        <p:txBody>
          <a:bodyPr>
            <a:noAutofit/>
          </a:bodyPr>
          <a:lstStyle/>
          <a:p>
            <a:pPr>
              <a:buNone/>
            </a:pPr>
            <a:r>
              <a:rPr lang="es-ES" sz="2000" b="1" dirty="0" smtClean="0">
                <a:latin typeface="Arial" pitchFamily="34" charset="0"/>
                <a:cs typeface="Arial" pitchFamily="34" charset="0"/>
              </a:rPr>
              <a:t>RESPUESTA:</a:t>
            </a:r>
          </a:p>
          <a:p>
            <a:pPr>
              <a:buNone/>
            </a:pPr>
            <a:endParaRPr lang="es-ES" sz="2000" b="1" dirty="0" smtClean="0">
              <a:latin typeface="Arial" pitchFamily="34" charset="0"/>
              <a:cs typeface="Arial" pitchFamily="34" charset="0"/>
            </a:endParaRPr>
          </a:p>
          <a:p>
            <a:pPr>
              <a:buNone/>
            </a:pPr>
            <a:r>
              <a:rPr lang="es-ES" sz="2000" dirty="0" smtClean="0">
                <a:solidFill>
                  <a:schemeClr val="tx2"/>
                </a:solidFill>
                <a:latin typeface="Arial" pitchFamily="34" charset="0"/>
                <a:cs typeface="Arial" pitchFamily="34" charset="0"/>
              </a:rPr>
              <a:t> </a:t>
            </a:r>
            <a:r>
              <a:rPr lang="es-ES" sz="2000" b="1" dirty="0" smtClean="0">
                <a:solidFill>
                  <a:schemeClr val="tx2"/>
                </a:solidFill>
                <a:latin typeface="Arial" pitchFamily="34" charset="0"/>
                <a:cs typeface="Arial" pitchFamily="34" charset="0"/>
              </a:rPr>
              <a:t>D. Cigoto.</a:t>
            </a:r>
          </a:p>
          <a:p>
            <a:pPr>
              <a:buNone/>
            </a:pPr>
            <a:endParaRPr lang="es-ES" sz="2000" dirty="0" smtClean="0">
              <a:latin typeface="Arial" pitchFamily="34" charset="0"/>
              <a:cs typeface="Arial" pitchFamily="34" charset="0"/>
            </a:endParaRPr>
          </a:p>
          <a:p>
            <a:pPr>
              <a:buNone/>
            </a:pPr>
            <a:r>
              <a:rPr lang="es-ES" sz="2000" dirty="0" smtClean="0">
                <a:latin typeface="Arial" pitchFamily="34" charset="0"/>
                <a:cs typeface="Arial" pitchFamily="34" charset="0"/>
              </a:rPr>
              <a:t>    El resultado de la fecundación es la célula llamada huevo o cigoto, la cual posee toda la dotación cromosómica para formar una nueva vida. </a:t>
            </a:r>
            <a:br>
              <a:rPr lang="es-ES" sz="2000" dirty="0" smtClean="0">
                <a:latin typeface="Arial" pitchFamily="34" charset="0"/>
                <a:cs typeface="Arial" pitchFamily="34" charset="0"/>
              </a:rPr>
            </a:br>
            <a:r>
              <a:rPr lang="es-ES" sz="2000" dirty="0" smtClean="0">
                <a:latin typeface="Arial" pitchFamily="34" charset="0"/>
                <a:cs typeface="Arial" pitchFamily="34" charset="0"/>
              </a:rPr>
              <a:t>Cigoto, en reproducción sexual, célula formada por la unión de una célula sexual (gametos) masculina y otra femenina, antes de que inicie la división y se convierta en un embrión. </a:t>
            </a:r>
            <a:endParaRPr lang="es-ES" sz="2000" dirty="0">
              <a:latin typeface="Arial" pitchFamily="34" charset="0"/>
              <a:cs typeface="Arial" pitchFamily="34" charset="0"/>
            </a:endParaRP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428604"/>
            <a:ext cx="4429156" cy="6286544"/>
          </a:xfrm>
        </p:spPr>
        <p:txBody>
          <a:bodyPr>
            <a:normAutofit/>
          </a:bodyPr>
          <a:lstStyle/>
          <a:p>
            <a:pPr algn="l"/>
            <a:r>
              <a:rPr lang="es-ES" sz="2800" b="1" dirty="0" smtClean="0">
                <a:solidFill>
                  <a:schemeClr val="tx1"/>
                </a:solidFill>
                <a:latin typeface="Arial" pitchFamily="34" charset="0"/>
                <a:cs typeface="Arial" pitchFamily="34" charset="0"/>
              </a:rPr>
              <a:t>3. ¿A qué corresponde esta imagen?</a:t>
            </a:r>
            <a:br>
              <a:rPr lang="es-ES" sz="2800" b="1"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a:r>
            <a:br>
              <a:rPr lang="es-ES" sz="2800" b="1"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a:r>
            <a:br>
              <a:rPr lang="es-ES" sz="2800" b="1"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a:r>
            <a:br>
              <a:rPr lang="es-ES" sz="2800" b="1"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a:r>
            <a:br>
              <a:rPr lang="es-ES" sz="2800" b="1"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A.</a:t>
            </a:r>
            <a:r>
              <a:rPr lang="es-ES" sz="2800" dirty="0" smtClean="0">
                <a:solidFill>
                  <a:schemeClr val="tx1"/>
                </a:solidFill>
                <a:latin typeface="Arial" pitchFamily="34" charset="0"/>
                <a:cs typeface="Arial" pitchFamily="34" charset="0"/>
              </a:rPr>
              <a:t> Al Óvulo.</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B.</a:t>
            </a:r>
            <a:r>
              <a:rPr lang="es-ES" sz="2800" dirty="0" smtClean="0">
                <a:solidFill>
                  <a:schemeClr val="tx1"/>
                </a:solidFill>
                <a:latin typeface="Arial" pitchFamily="34" charset="0"/>
                <a:cs typeface="Arial" pitchFamily="34" charset="0"/>
              </a:rPr>
              <a:t> Al Cigoto.</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t>
            </a:r>
            <a:r>
              <a:rPr lang="es-ES" sz="2800" b="1" dirty="0" smtClean="0">
                <a:solidFill>
                  <a:schemeClr val="tx1"/>
                </a:solidFill>
                <a:latin typeface="Arial" pitchFamily="34" charset="0"/>
                <a:cs typeface="Arial" pitchFamily="34" charset="0"/>
              </a:rPr>
              <a:t>C.</a:t>
            </a:r>
            <a:r>
              <a:rPr lang="es-ES" sz="2800" dirty="0" smtClean="0">
                <a:solidFill>
                  <a:schemeClr val="tx1"/>
                </a:solidFill>
                <a:latin typeface="Arial" pitchFamily="34" charset="0"/>
                <a:cs typeface="Arial" pitchFamily="34" charset="0"/>
              </a:rPr>
              <a:t> A la Mórula.</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    D.</a:t>
            </a:r>
            <a:r>
              <a:rPr lang="es-ES" sz="2800" dirty="0" smtClean="0">
                <a:solidFill>
                  <a:schemeClr val="tx1"/>
                </a:solidFill>
                <a:latin typeface="Arial" pitchFamily="34" charset="0"/>
                <a:cs typeface="Arial" pitchFamily="34" charset="0"/>
              </a:rPr>
              <a:t> Al Feto.</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endParaRPr lang="es-ES" sz="2800" dirty="0">
              <a:latin typeface="Arial" pitchFamily="34" charset="0"/>
              <a:cs typeface="Arial" pitchFamily="34" charset="0"/>
            </a:endParaRPr>
          </a:p>
        </p:txBody>
      </p:sp>
      <p:pic>
        <p:nvPicPr>
          <p:cNvPr id="5" name="4 Marcador de contenido" descr="morula.jpg"/>
          <p:cNvPicPr>
            <a:picLocks noGrp="1" noChangeAspect="1"/>
          </p:cNvPicPr>
          <p:nvPr>
            <p:ph sz="half" idx="1"/>
          </p:nvPr>
        </p:nvPicPr>
        <p:blipFill>
          <a:blip r:embed="rId2"/>
          <a:stretch>
            <a:fillRect/>
          </a:stretch>
        </p:blipFill>
        <p:spPr>
          <a:xfrm>
            <a:off x="1571604" y="1643050"/>
            <a:ext cx="1500198" cy="1428761"/>
          </a:xfrm>
        </p:spPr>
      </p:pic>
      <p:sp>
        <p:nvSpPr>
          <p:cNvPr id="4" name="3 Marcador de contenido"/>
          <p:cNvSpPr>
            <a:spLocks noGrp="1"/>
          </p:cNvSpPr>
          <p:nvPr>
            <p:ph sz="half" idx="2"/>
          </p:nvPr>
        </p:nvSpPr>
        <p:spPr>
          <a:xfrm>
            <a:off x="4500562" y="857232"/>
            <a:ext cx="4186238" cy="5554683"/>
          </a:xfrm>
        </p:spPr>
        <p:txBody>
          <a:bodyPr>
            <a:normAutofit fontScale="62500" lnSpcReduction="20000"/>
          </a:bodyPr>
          <a:lstStyle/>
          <a:p>
            <a:pPr>
              <a:buNone/>
            </a:pPr>
            <a:r>
              <a:rPr lang="es-ES" sz="3200" b="1" dirty="0" smtClean="0">
                <a:latin typeface="Arial" pitchFamily="34" charset="0"/>
                <a:cs typeface="Arial" pitchFamily="34" charset="0"/>
              </a:rPr>
              <a:t>RESPUESTA:</a:t>
            </a:r>
          </a:p>
          <a:p>
            <a:pPr>
              <a:buNone/>
            </a:pPr>
            <a:endParaRPr lang="es-ES" sz="3200" dirty="0" smtClean="0">
              <a:latin typeface="Arial" pitchFamily="34" charset="0"/>
              <a:cs typeface="Arial" pitchFamily="34" charset="0"/>
            </a:endParaRPr>
          </a:p>
          <a:p>
            <a:pPr>
              <a:buNone/>
            </a:pPr>
            <a:r>
              <a:rPr lang="es-ES" sz="3200" b="1" dirty="0" smtClean="0">
                <a:solidFill>
                  <a:schemeClr val="tx2"/>
                </a:solidFill>
                <a:latin typeface="Arial" pitchFamily="34" charset="0"/>
                <a:cs typeface="Arial" pitchFamily="34" charset="0"/>
              </a:rPr>
              <a:t>B. Al Cigoto.</a:t>
            </a:r>
          </a:p>
          <a:p>
            <a:pPr>
              <a:buNone/>
            </a:pPr>
            <a:endParaRPr lang="es-ES" sz="3200" b="1" dirty="0" smtClean="0">
              <a:latin typeface="Arial" pitchFamily="34" charset="0"/>
              <a:cs typeface="Arial" pitchFamily="34" charset="0"/>
            </a:endParaRPr>
          </a:p>
          <a:p>
            <a:pPr>
              <a:buNone/>
            </a:pPr>
            <a:r>
              <a:rPr lang="es-ES" sz="3200" dirty="0" smtClean="0">
                <a:latin typeface="Arial" pitchFamily="34" charset="0"/>
                <a:cs typeface="Arial" pitchFamily="34" charset="0"/>
              </a:rPr>
              <a:t>    Unas treinta horas después de la fecundación, el cigoto sufre una serie de divisiones mitóticas no ecuatoriales que dan origen a un rápido incremento en el número de células que lo conforman, llamadas blastómeros. </a:t>
            </a:r>
          </a:p>
          <a:p>
            <a:pPr>
              <a:buNone/>
            </a:pPr>
            <a:r>
              <a:rPr lang="es-ES" sz="3200" dirty="0" smtClean="0">
                <a:latin typeface="Arial" pitchFamily="34" charset="0"/>
                <a:cs typeface="Arial" pitchFamily="34" charset="0"/>
              </a:rPr>
              <a:t>     En primer lugar, el cigoto se divide en dos blastómeros, luego en 4, en 8, y así sucesivamente durante el paso del cigoto a lo largo de la trompa de Falopio correspondiente hacia el útero. </a:t>
            </a:r>
          </a:p>
          <a:p>
            <a:pPr>
              <a:buNone/>
            </a:pPr>
            <a:endParaRPr lang="es-ES" dirty="0" smtClean="0"/>
          </a:p>
          <a:p>
            <a:pPr>
              <a:buNone/>
            </a:pPr>
            <a:endParaRPr lang="es-ES" dirty="0" smtClean="0"/>
          </a:p>
          <a:p>
            <a:pPr>
              <a:buNone/>
            </a:pPr>
            <a:endParaRPr lang="es-ES"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357166"/>
            <a:ext cx="3929090" cy="5857916"/>
          </a:xfrm>
        </p:spPr>
        <p:txBody>
          <a:bodyPr>
            <a:normAutofit/>
          </a:bodyPr>
          <a:lstStyle/>
          <a:p>
            <a:pPr algn="l"/>
            <a:r>
              <a:rPr lang="es-ES" sz="2800" b="1" dirty="0" smtClean="0">
                <a:solidFill>
                  <a:schemeClr val="tx1"/>
                </a:solidFill>
                <a:latin typeface="Arial" pitchFamily="34" charset="0"/>
                <a:cs typeface="Arial" pitchFamily="34" charset="0"/>
              </a:rPr>
              <a:t>4.Los caracteres sexuales secundarios aparecen en la:</a:t>
            </a:r>
            <a:br>
              <a:rPr lang="es-ES" sz="2800" b="1"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A. </a:t>
            </a:r>
            <a:r>
              <a:rPr lang="es-ES" sz="2800" dirty="0" smtClean="0">
                <a:solidFill>
                  <a:schemeClr val="tx1"/>
                </a:solidFill>
                <a:latin typeface="Arial" pitchFamily="34" charset="0"/>
                <a:cs typeface="Arial" pitchFamily="34" charset="0"/>
              </a:rPr>
              <a:t>Madurez.</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B. </a:t>
            </a:r>
            <a:r>
              <a:rPr lang="es-ES" sz="2800" dirty="0" smtClean="0">
                <a:solidFill>
                  <a:schemeClr val="tx1"/>
                </a:solidFill>
                <a:latin typeface="Arial" pitchFamily="34" charset="0"/>
                <a:cs typeface="Arial" pitchFamily="34" charset="0"/>
              </a:rPr>
              <a:t>Nacimiento.</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C. </a:t>
            </a:r>
            <a:r>
              <a:rPr lang="es-ES" sz="2800" dirty="0" smtClean="0">
                <a:solidFill>
                  <a:schemeClr val="tx1"/>
                </a:solidFill>
                <a:latin typeface="Arial" pitchFamily="34" charset="0"/>
                <a:cs typeface="Arial" pitchFamily="34" charset="0"/>
              </a:rPr>
              <a:t>Pubertad.</a:t>
            </a:r>
            <a:br>
              <a:rPr lang="es-ES" sz="2800" dirty="0" smtClean="0">
                <a:solidFill>
                  <a:schemeClr val="tx1"/>
                </a:solidFill>
                <a:latin typeface="Arial" pitchFamily="34" charset="0"/>
                <a:cs typeface="Arial" pitchFamily="34" charset="0"/>
              </a:rPr>
            </a:br>
            <a:r>
              <a:rPr lang="es-ES" sz="2800" dirty="0" smtClean="0">
                <a:solidFill>
                  <a:schemeClr val="tx1"/>
                </a:solidFill>
                <a:latin typeface="Arial" pitchFamily="34" charset="0"/>
                <a:cs typeface="Arial" pitchFamily="34" charset="0"/>
              </a:rPr>
              <a:t/>
            </a:r>
            <a:br>
              <a:rPr lang="es-ES" sz="2800" dirty="0" smtClean="0">
                <a:solidFill>
                  <a:schemeClr val="tx1"/>
                </a:solidFill>
                <a:latin typeface="Arial" pitchFamily="34" charset="0"/>
                <a:cs typeface="Arial" pitchFamily="34" charset="0"/>
              </a:rPr>
            </a:br>
            <a:r>
              <a:rPr lang="es-ES" sz="2800" b="1" dirty="0" smtClean="0">
                <a:solidFill>
                  <a:schemeClr val="tx1"/>
                </a:solidFill>
                <a:latin typeface="Arial" pitchFamily="34" charset="0"/>
                <a:cs typeface="Arial" pitchFamily="34" charset="0"/>
              </a:rPr>
              <a:t>D. </a:t>
            </a:r>
            <a:r>
              <a:rPr lang="es-ES" sz="2800" dirty="0" smtClean="0">
                <a:solidFill>
                  <a:schemeClr val="tx1"/>
                </a:solidFill>
                <a:latin typeface="Arial" pitchFamily="34" charset="0"/>
                <a:cs typeface="Arial" pitchFamily="34" charset="0"/>
              </a:rPr>
              <a:t>Senectud.</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endParaRPr lang="es-ES" sz="2800" dirty="0">
              <a:latin typeface="Arial" pitchFamily="34" charset="0"/>
              <a:cs typeface="Arial" pitchFamily="34" charset="0"/>
            </a:endParaRPr>
          </a:p>
        </p:txBody>
      </p:sp>
      <p:pic>
        <p:nvPicPr>
          <p:cNvPr id="5" name="4 Marcador de contenido" descr="MUJER_1_.jpg"/>
          <p:cNvPicPr>
            <a:picLocks noGrp="1" noChangeAspect="1"/>
          </p:cNvPicPr>
          <p:nvPr>
            <p:ph sz="half" idx="1"/>
          </p:nvPr>
        </p:nvPicPr>
        <p:blipFill>
          <a:blip r:embed="rId2"/>
          <a:stretch>
            <a:fillRect/>
          </a:stretch>
        </p:blipFill>
        <p:spPr>
          <a:xfrm>
            <a:off x="6072198" y="5286388"/>
            <a:ext cx="1785950" cy="1460734"/>
          </a:xfrm>
        </p:spPr>
      </p:pic>
      <p:sp>
        <p:nvSpPr>
          <p:cNvPr id="4" name="3 Marcador de contenido"/>
          <p:cNvSpPr>
            <a:spLocks noGrp="1"/>
          </p:cNvSpPr>
          <p:nvPr>
            <p:ph sz="half" idx="2"/>
          </p:nvPr>
        </p:nvSpPr>
        <p:spPr>
          <a:xfrm>
            <a:off x="4786314" y="571480"/>
            <a:ext cx="4110038" cy="5643602"/>
          </a:xfrm>
        </p:spPr>
        <p:txBody>
          <a:bodyPr>
            <a:normAutofit fontScale="92500" lnSpcReduction="10000"/>
          </a:bodyPr>
          <a:lstStyle/>
          <a:p>
            <a:pPr>
              <a:buNone/>
            </a:pPr>
            <a:r>
              <a:rPr lang="es-ES" sz="2200" b="1" dirty="0" smtClean="0">
                <a:latin typeface="Arial" pitchFamily="34" charset="0"/>
                <a:cs typeface="Arial" pitchFamily="34" charset="0"/>
              </a:rPr>
              <a:t>RESPUESTA:</a:t>
            </a:r>
          </a:p>
          <a:p>
            <a:pPr>
              <a:buNone/>
            </a:pPr>
            <a:endParaRPr lang="es-ES" sz="2200" dirty="0" smtClean="0">
              <a:latin typeface="Arial" pitchFamily="34" charset="0"/>
              <a:cs typeface="Arial" pitchFamily="34" charset="0"/>
            </a:endParaRPr>
          </a:p>
          <a:p>
            <a:pPr>
              <a:buNone/>
            </a:pPr>
            <a:r>
              <a:rPr lang="es-ES" sz="2200" b="1" dirty="0" smtClean="0">
                <a:solidFill>
                  <a:schemeClr val="tx2"/>
                </a:solidFill>
                <a:latin typeface="Arial" pitchFamily="34" charset="0"/>
                <a:cs typeface="Arial" pitchFamily="34" charset="0"/>
              </a:rPr>
              <a:t>C. Pubertad.</a:t>
            </a:r>
          </a:p>
          <a:p>
            <a:pPr>
              <a:buNone/>
            </a:pPr>
            <a:endParaRPr lang="es-ES" sz="2200" b="1" dirty="0" smtClean="0">
              <a:latin typeface="Arial" pitchFamily="34" charset="0"/>
              <a:cs typeface="Arial" pitchFamily="34" charset="0"/>
            </a:endParaRPr>
          </a:p>
          <a:p>
            <a:pPr fontAlgn="base">
              <a:buNone/>
            </a:pPr>
            <a:r>
              <a:rPr lang="es-ES" sz="2200" dirty="0" smtClean="0">
                <a:latin typeface="Arial" pitchFamily="34" charset="0"/>
                <a:cs typeface="Arial" pitchFamily="34" charset="0"/>
              </a:rPr>
              <a:t>    Pues en esta etapa es donde madura el aparato reproductor tanto masculino como femenino, la mayoría de estos caracteres, están regulados por la secreción de la hipófisis.</a:t>
            </a:r>
          </a:p>
          <a:p>
            <a:pPr fontAlgn="base">
              <a:buNone/>
            </a:pPr>
            <a:r>
              <a:rPr lang="es-ES" sz="2200" dirty="0" smtClean="0">
                <a:latin typeface="Arial" pitchFamily="34" charset="0"/>
                <a:cs typeface="Arial" pitchFamily="34" charset="0"/>
              </a:rPr>
              <a:t>     Esta etapa, comienza entre alrededor de los once años y es la etapa de cambios y          desde allí tanto varón como mujer pueden cumplir con la función de la reproducción.</a:t>
            </a:r>
          </a:p>
          <a:p>
            <a:pPr>
              <a:buNone/>
            </a:pPr>
            <a:r>
              <a:rPr lang="es-ES" dirty="0" smtClean="0">
                <a:latin typeface="Arial" pitchFamily="34" charset="0"/>
                <a:cs typeface="Arial" pitchFamily="34" charset="0"/>
              </a:rPr>
              <a:t/>
            </a:r>
            <a:br>
              <a:rPr lang="es-ES" dirty="0" smtClean="0">
                <a:latin typeface="Arial" pitchFamily="34" charset="0"/>
                <a:cs typeface="Arial" pitchFamily="34" charset="0"/>
              </a:rPr>
            </a:br>
            <a:endParaRPr lang="es-ES" dirty="0"/>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42852"/>
            <a:ext cx="4286280" cy="6715148"/>
          </a:xfrm>
        </p:spPr>
        <p:txBody>
          <a:bodyPr>
            <a:normAutofit fontScale="90000"/>
          </a:bodyPr>
          <a:lstStyle/>
          <a:p>
            <a:pPr algn="l"/>
            <a:r>
              <a:rPr lang="es-ES" sz="2700" b="1" dirty="0" smtClean="0">
                <a:solidFill>
                  <a:schemeClr val="tx1"/>
                </a:solidFill>
                <a:latin typeface="Arial" pitchFamily="34" charset="0"/>
                <a:cs typeface="Arial" pitchFamily="34" charset="0"/>
              </a:rPr>
              <a:t>5.La ovulación se produce aproximadamente:</a:t>
            </a:r>
            <a:br>
              <a:rPr lang="es-ES" sz="2700" b="1" dirty="0" smtClean="0">
                <a:solidFill>
                  <a:schemeClr val="tx1"/>
                </a:solidFill>
                <a:latin typeface="Arial" pitchFamily="34" charset="0"/>
                <a:cs typeface="Arial" pitchFamily="34" charset="0"/>
              </a:rPr>
            </a:br>
            <a:r>
              <a:rPr lang="es-ES" sz="2700" b="1" dirty="0" smtClean="0">
                <a:solidFill>
                  <a:schemeClr val="tx1"/>
                </a:solidFill>
                <a:latin typeface="Arial" pitchFamily="34" charset="0"/>
                <a:cs typeface="Arial" pitchFamily="34" charset="0"/>
              </a:rPr>
              <a:t/>
            </a:r>
            <a:br>
              <a:rPr lang="es-ES" sz="2700" b="1"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t>
            </a:r>
            <a:r>
              <a:rPr lang="es-ES" sz="2700" b="1" dirty="0" smtClean="0">
                <a:solidFill>
                  <a:schemeClr val="tx1"/>
                </a:solidFill>
                <a:latin typeface="Arial" pitchFamily="34" charset="0"/>
                <a:cs typeface="Arial" pitchFamily="34" charset="0"/>
              </a:rPr>
              <a:t>A. </a:t>
            </a:r>
            <a:r>
              <a:rPr lang="es-ES" sz="2700" dirty="0" smtClean="0">
                <a:solidFill>
                  <a:schemeClr val="tx1"/>
                </a:solidFill>
                <a:latin typeface="Arial" pitchFamily="34" charset="0"/>
                <a:cs typeface="Arial" pitchFamily="34" charset="0"/>
              </a:rPr>
              <a:t>Hacia el día 7 del ciclo menstrual.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t>
            </a:r>
            <a:r>
              <a:rPr lang="es-ES" sz="2700" b="1" dirty="0" smtClean="0">
                <a:solidFill>
                  <a:schemeClr val="tx1"/>
                </a:solidFill>
                <a:latin typeface="Arial" pitchFamily="34" charset="0"/>
                <a:cs typeface="Arial" pitchFamily="34" charset="0"/>
              </a:rPr>
              <a:t>B. </a:t>
            </a:r>
            <a:r>
              <a:rPr lang="es-ES" sz="2700" dirty="0" smtClean="0">
                <a:solidFill>
                  <a:schemeClr val="tx1"/>
                </a:solidFill>
                <a:latin typeface="Arial" pitchFamily="34" charset="0"/>
                <a:cs typeface="Arial" pitchFamily="34" charset="0"/>
              </a:rPr>
              <a:t>Hacia el día 21 del ciclo menstrual.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t>
            </a:r>
            <a:r>
              <a:rPr lang="es-ES" sz="2700" b="1" dirty="0" smtClean="0">
                <a:solidFill>
                  <a:schemeClr val="tx1"/>
                </a:solidFill>
                <a:latin typeface="Arial" pitchFamily="34" charset="0"/>
                <a:cs typeface="Arial" pitchFamily="34" charset="0"/>
              </a:rPr>
              <a:t>C. </a:t>
            </a:r>
            <a:r>
              <a:rPr lang="es-ES" sz="2700" dirty="0" smtClean="0">
                <a:solidFill>
                  <a:schemeClr val="tx1"/>
                </a:solidFill>
                <a:latin typeface="Arial" pitchFamily="34" charset="0"/>
                <a:cs typeface="Arial" pitchFamily="34" charset="0"/>
              </a:rPr>
              <a:t>Hacia el día 27 del ciclo menstrual.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r>
            <a:br>
              <a:rPr lang="es-ES" sz="2700" dirty="0" smtClean="0">
                <a:solidFill>
                  <a:schemeClr val="tx1"/>
                </a:solidFill>
                <a:latin typeface="Arial" pitchFamily="34" charset="0"/>
                <a:cs typeface="Arial" pitchFamily="34" charset="0"/>
              </a:rPr>
            </a:br>
            <a:r>
              <a:rPr lang="es-ES" sz="2700" dirty="0" smtClean="0">
                <a:solidFill>
                  <a:schemeClr val="tx1"/>
                </a:solidFill>
                <a:latin typeface="Arial" pitchFamily="34" charset="0"/>
                <a:cs typeface="Arial" pitchFamily="34" charset="0"/>
              </a:rPr>
              <a:t>  </a:t>
            </a:r>
            <a:r>
              <a:rPr lang="es-ES" sz="2700" b="1" dirty="0" smtClean="0">
                <a:solidFill>
                  <a:schemeClr val="tx1"/>
                </a:solidFill>
                <a:latin typeface="Arial" pitchFamily="34" charset="0"/>
                <a:cs typeface="Arial" pitchFamily="34" charset="0"/>
              </a:rPr>
              <a:t>D. </a:t>
            </a:r>
            <a:r>
              <a:rPr lang="es-ES" sz="2700" dirty="0" smtClean="0">
                <a:solidFill>
                  <a:schemeClr val="tx1"/>
                </a:solidFill>
                <a:latin typeface="Arial" pitchFamily="34" charset="0"/>
                <a:cs typeface="Arial" pitchFamily="34" charset="0"/>
              </a:rPr>
              <a:t>Hacia el día 14 del ciclo menstrual. </a:t>
            </a:r>
            <a:r>
              <a:rPr lang="es-ES" sz="2700" dirty="0" smtClean="0">
                <a:latin typeface="Arial" pitchFamily="34" charset="0"/>
                <a:cs typeface="Arial" pitchFamily="34" charset="0"/>
              </a:rPr>
              <a:t/>
            </a:r>
            <a:br>
              <a:rPr lang="es-ES" sz="2700" dirty="0" smtClean="0">
                <a:latin typeface="Arial" pitchFamily="34" charset="0"/>
                <a:cs typeface="Arial" pitchFamily="34" charset="0"/>
              </a:rPr>
            </a:br>
            <a:r>
              <a:rPr lang="es-ES" sz="2700" dirty="0" smtClean="0">
                <a:latin typeface="Arial" pitchFamily="34" charset="0"/>
                <a:cs typeface="Arial" pitchFamily="34" charset="0"/>
              </a:rPr>
              <a:t>  </a:t>
            </a:r>
            <a:r>
              <a:rPr lang="es-ES" sz="2700" dirty="0" smtClean="0"/>
              <a:t/>
            </a:r>
            <a:br>
              <a:rPr lang="es-ES" sz="2700" dirty="0" smtClean="0"/>
            </a:br>
            <a:endParaRPr lang="es-ES" sz="2700" dirty="0"/>
          </a:p>
        </p:txBody>
      </p:sp>
      <p:pic>
        <p:nvPicPr>
          <p:cNvPr id="5" name="4 Marcador de contenido" descr="descarga.jpg"/>
          <p:cNvPicPr>
            <a:picLocks noGrp="1" noChangeAspect="1"/>
          </p:cNvPicPr>
          <p:nvPr>
            <p:ph sz="half" idx="1"/>
          </p:nvPr>
        </p:nvPicPr>
        <p:blipFill>
          <a:blip r:embed="rId3"/>
          <a:stretch>
            <a:fillRect/>
          </a:stretch>
        </p:blipFill>
        <p:spPr>
          <a:xfrm>
            <a:off x="5643570" y="4214818"/>
            <a:ext cx="2143125" cy="2133600"/>
          </a:xfrm>
        </p:spPr>
      </p:pic>
      <p:sp>
        <p:nvSpPr>
          <p:cNvPr id="4" name="3 Marcador de contenido"/>
          <p:cNvSpPr>
            <a:spLocks noGrp="1"/>
          </p:cNvSpPr>
          <p:nvPr>
            <p:ph sz="half" idx="2"/>
          </p:nvPr>
        </p:nvSpPr>
        <p:spPr>
          <a:xfrm>
            <a:off x="4572000" y="1000108"/>
            <a:ext cx="4038600" cy="5554683"/>
          </a:xfrm>
        </p:spPr>
        <p:txBody>
          <a:bodyPr/>
          <a:lstStyle/>
          <a:p>
            <a:pPr>
              <a:buNone/>
            </a:pPr>
            <a:r>
              <a:rPr lang="es-ES" sz="2000" b="1" dirty="0" smtClean="0">
                <a:latin typeface="Arial" pitchFamily="34" charset="0"/>
                <a:cs typeface="Arial" pitchFamily="34" charset="0"/>
              </a:rPr>
              <a:t>RESPUESTA:</a:t>
            </a:r>
          </a:p>
          <a:p>
            <a:pPr>
              <a:buNone/>
            </a:pPr>
            <a:endParaRPr lang="es-ES" sz="2000" dirty="0" smtClean="0">
              <a:latin typeface="Arial" pitchFamily="34" charset="0"/>
              <a:cs typeface="Arial" pitchFamily="34" charset="0"/>
            </a:endParaRPr>
          </a:p>
          <a:p>
            <a:pPr>
              <a:buNone/>
            </a:pPr>
            <a:r>
              <a:rPr lang="es-ES" sz="2000" b="1" dirty="0" smtClean="0">
                <a:solidFill>
                  <a:schemeClr val="tx2"/>
                </a:solidFill>
                <a:latin typeface="Arial" pitchFamily="34" charset="0"/>
                <a:cs typeface="Arial" pitchFamily="34" charset="0"/>
              </a:rPr>
              <a:t>D. Hacia el día 14 del ciclo menstrual.</a:t>
            </a:r>
          </a:p>
          <a:p>
            <a:pPr>
              <a:buNone/>
            </a:pPr>
            <a:endParaRPr lang="es-ES" sz="2000" b="1" dirty="0" smtClean="0">
              <a:latin typeface="Arial" pitchFamily="34" charset="0"/>
              <a:cs typeface="Arial" pitchFamily="34" charset="0"/>
            </a:endParaRPr>
          </a:p>
          <a:p>
            <a:pPr>
              <a:buNone/>
            </a:pPr>
            <a:r>
              <a:rPr lang="es-ES" sz="2000" dirty="0" smtClean="0">
                <a:latin typeface="Arial" pitchFamily="34" charset="0"/>
                <a:cs typeface="Arial" pitchFamily="34" charset="0"/>
              </a:rPr>
              <a:t>    El día 14, aproximadamente, el gameto femenino u óvulo está en condiciones de ser liberado desde el ovario.</a:t>
            </a:r>
          </a:p>
          <a:p>
            <a:pPr>
              <a:buNone/>
            </a:pPr>
            <a:endParaRPr lang="es-ES" dirty="0" smtClean="0"/>
          </a:p>
          <a:p>
            <a:pPr>
              <a:buNone/>
            </a:pPr>
            <a:endParaRPr lang="es-ES" b="1" dirty="0" smtClean="0">
              <a:latin typeface="Arial" pitchFamily="34" charset="0"/>
              <a:cs typeface="Arial" pitchFamily="34" charset="0"/>
            </a:endParaRPr>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418</TotalTime>
  <Words>182</Words>
  <Application>Microsoft Office PowerPoint</Application>
  <PresentationFormat>Presentación en pantalla (4:3)</PresentationFormat>
  <Paragraphs>36</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PREGUNTAS</vt:lpstr>
      <vt:lpstr> 1. La fecundación se produce generalmente en:  A. Las Trompas de Falopio.  B. El ovario.  C. La vagina.  D. El útero. </vt:lpstr>
      <vt:lpstr>2. El resultado de la       fecundación es una célula que se denomina:      A. Feto.      B. Blástula.      C. Mórula.      D. Cigoto. </vt:lpstr>
      <vt:lpstr>3. ¿A qué corresponde esta imagen?         A. Al Óvulo.      B. Al Cigoto.      C. A la Mórula.      D. Al Feto. </vt:lpstr>
      <vt:lpstr>4.Los caracteres sexuales secundarios aparecen en la:  A. Madurez.  B. Nacimiento.  C. Pubertad.  D. Senectud. </vt:lpstr>
      <vt:lpstr>5.La ovulación se produce aproximadamente:    A. Hacia el día 7 del ciclo menstrual.     B. Hacia el día 21 del ciclo menstrual.     C. Hacia el día 27 del ciclo menstrual.     D. Hacia el día 14 del ciclo menstrual.     </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O APARATO REPRODUCTOR FEMENINO </dc:title>
  <dc:creator>yolima</dc:creator>
  <cp:lastModifiedBy>yolima</cp:lastModifiedBy>
  <cp:revision>43</cp:revision>
  <dcterms:created xsi:type="dcterms:W3CDTF">2014-04-19T21:27:43Z</dcterms:created>
  <dcterms:modified xsi:type="dcterms:W3CDTF">2014-05-27T10:12:58Z</dcterms:modified>
</cp:coreProperties>
</file>